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95" r:id="rId2"/>
    <p:sldId id="325" r:id="rId3"/>
    <p:sldId id="480" r:id="rId4"/>
    <p:sldId id="346" r:id="rId5"/>
    <p:sldId id="347" r:id="rId6"/>
    <p:sldId id="629" r:id="rId7"/>
  </p:sldIdLst>
  <p:sldSz cx="12192000" cy="6858000"/>
  <p:notesSz cx="6858000" cy="9144000"/>
  <p:embeddedFontLst>
    <p:embeddedFont>
      <p:font typeface="Muli" panose="020B0604020202020204" charset="0"/>
      <p:regular r:id="rId10"/>
      <p:bold r:id="rId11"/>
    </p:embeddedFont>
    <p:embeddedFont>
      <p:font typeface="OpenDyslexicAlta" panose="020B060402020202020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97" autoAdjust="0"/>
    <p:restoredTop sz="87551" autoAdjust="0"/>
  </p:normalViewPr>
  <p:slideViewPr>
    <p:cSldViewPr snapToGrid="0" snapToObjects="1">
      <p:cViewPr varScale="1">
        <p:scale>
          <a:sx n="63" d="100"/>
          <a:sy n="63" d="100"/>
        </p:scale>
        <p:origin x="7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24/06/2021</a:t>
            </a:fld>
            <a:endParaRPr lang="en-GB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915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8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963012723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8FAA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702731128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8FAA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8FAA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8FAA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8FAA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8EC3230C-370C-4B41-B9ED-BCB463F0FE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en-GB"/>
              <a:t>Words with the /s/ sound spelled ’</a:t>
            </a:r>
            <a:r>
              <a:rPr lang="en-GB" err="1"/>
              <a:t>sc</a:t>
            </a:r>
            <a:r>
              <a:rPr lang="en-GB"/>
              <a:t>’ which is Latin in its origin.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8DAE2D-5C07-104D-8EF6-27195B5740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/>
              <a:t>3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95D58-D54B-3346-AC15-07D342AE76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/>
              <a:t>28</a:t>
            </a:r>
          </a:p>
        </p:txBody>
      </p:sp>
    </p:spTree>
    <p:extLst>
      <p:ext uri="{BB962C8B-B14F-4D97-AF65-F5344CB8AC3E}">
        <p14:creationId xmlns:p14="http://schemas.microsoft.com/office/powerpoint/2010/main" val="167077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DBE228-6D41-A748-9592-1AE43A5B93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/>
              <a:t>3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C2B884-3FE8-CF4F-BAE3-4C745B9084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/>
              <a:t>28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B32AF4-9343-2540-89B6-82250EA03E0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GB" sz="1600" dirty="0"/>
              <a:t>Words with the /s/ sound spelled ’</a:t>
            </a:r>
            <a:r>
              <a:rPr lang="en-GB" sz="1600" dirty="0" err="1"/>
              <a:t>sc</a:t>
            </a:r>
            <a:r>
              <a:rPr lang="en-GB" sz="1600" dirty="0"/>
              <a:t>’ which is Latin in its origin. </a:t>
            </a:r>
          </a:p>
          <a:p>
            <a:endParaRPr lang="en-GB" dirty="0"/>
          </a:p>
        </p:txBody>
      </p:sp>
      <p:graphicFrame>
        <p:nvGraphicFramePr>
          <p:cNvPr id="7" name="Table Placeholder 6">
            <a:extLst>
              <a:ext uri="{FF2B5EF4-FFF2-40B4-BE49-F238E27FC236}">
                <a16:creationId xmlns:a16="http://schemas.microsoft.com/office/drawing/2014/main" id="{D4514438-BDEC-AA4B-BC27-4CCE78A121F0}"/>
              </a:ext>
            </a:extLst>
          </p:cNvPr>
          <p:cNvGraphicFramePr>
            <a:graphicFrameLocks noGrp="1"/>
          </p:cNvGraphicFramePr>
          <p:nvPr>
            <p:ph type="tbl" sz="quarter" idx="4294967295"/>
            <p:extLst>
              <p:ext uri="{D42A27DB-BD31-4B8C-83A1-F6EECF244321}">
                <p14:modId xmlns:p14="http://schemas.microsoft.com/office/powerpoint/2010/main" val="1855868034"/>
              </p:ext>
            </p:extLst>
          </p:nvPr>
        </p:nvGraphicFramePr>
        <p:xfrm>
          <a:off x="3429000" y="1311275"/>
          <a:ext cx="8363607" cy="52685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73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899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80763"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Introduction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Words with the /s/ sound spelt ’</a:t>
                      </a:r>
                      <a:r>
                        <a:rPr lang="en-GB" sz="1700" b="0" i="0" err="1">
                          <a:latin typeface="Muli" pitchFamily="2" charset="77"/>
                        </a:rPr>
                        <a:t>sc</a:t>
                      </a:r>
                      <a:r>
                        <a:rPr lang="en-GB" sz="1700" b="0" i="0">
                          <a:latin typeface="Muli" pitchFamily="2" charset="77"/>
                        </a:rPr>
                        <a:t>’ are Latin in origin. Can children think of any?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1030"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Main Teaching Activity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b="0" i="0" baseline="0">
                          <a:latin typeface="Muli" pitchFamily="2" charset="77"/>
                        </a:rPr>
                        <a:t>Get children to come up and highlight the /s/ sound in each word. </a:t>
                      </a:r>
                      <a:br>
                        <a:rPr lang="en-GB" sz="1700" b="0" i="0" baseline="0">
                          <a:latin typeface="Muli" pitchFamily="2" charset="77"/>
                        </a:rPr>
                      </a:br>
                      <a:br>
                        <a:rPr lang="en-GB" sz="1700" b="0" i="0" baseline="0">
                          <a:latin typeface="Muli" pitchFamily="2" charset="77"/>
                        </a:rPr>
                      </a:br>
                      <a:r>
                        <a:rPr lang="en-GB" sz="1700" b="0" i="0" baseline="0">
                          <a:latin typeface="Muli" pitchFamily="2" charset="77"/>
                        </a:rPr>
                        <a:t>Discuss how the ‘</a:t>
                      </a:r>
                      <a:r>
                        <a:rPr lang="en-GB" sz="1700" b="0" i="0" baseline="0" err="1">
                          <a:latin typeface="Muli" pitchFamily="2" charset="77"/>
                        </a:rPr>
                        <a:t>sc</a:t>
                      </a:r>
                      <a:r>
                        <a:rPr lang="en-GB" sz="1700" b="0" i="0" baseline="0">
                          <a:latin typeface="Muli" pitchFamily="2" charset="77"/>
                        </a:rPr>
                        <a:t>’ spelling is usually in the middle or at the beginning of words. It is rarely at the end.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6800"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Independent Activity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Use the power point slide and get children to use dictionaries to look up what each of the words means. Get them to copy down the definition for the 5 they like most!</a:t>
                      </a:r>
                    </a:p>
                    <a:p>
                      <a:endParaRPr lang="en-GB" sz="1700" b="0" i="0">
                        <a:latin typeface="Muli" pitchFamily="2" charset="77"/>
                      </a:endParaRPr>
                    </a:p>
                    <a:p>
                      <a:r>
                        <a:rPr lang="en-GB" sz="1700" b="0" i="0">
                          <a:latin typeface="Muli" pitchFamily="2" charset="77"/>
                        </a:rPr>
                        <a:t>To extend children you can ask them to write some sentences containing the words.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79174B1-3AFA-4074-87A3-640D8F68B2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280164"/>
              </p:ext>
            </p:extLst>
          </p:nvPr>
        </p:nvGraphicFramePr>
        <p:xfrm>
          <a:off x="516652" y="1316334"/>
          <a:ext cx="2787650" cy="52672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1990358411"/>
                    </a:ext>
                  </a:extLst>
                </a:gridCol>
              </a:tblGrid>
              <a:tr h="695232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35982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728698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063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discipline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894218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fascinate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087564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crescent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40243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scissors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993539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11955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989855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55468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5534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7621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908474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8FAA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fontAlgn="t"/>
                      <a:endParaRPr lang="en-GB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482808"/>
              </p:ext>
            </p:extLst>
          </p:nvPr>
        </p:nvGraphicFramePr>
        <p:xfrm>
          <a:off x="508000" y="325966"/>
          <a:ext cx="9055100" cy="9520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3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Words with the /s/ sound spelled ’</a:t>
                      </a:r>
                      <a:r>
                        <a:rPr lang="en-GB" sz="1400" dirty="0" err="1"/>
                        <a:t>sc</a:t>
                      </a:r>
                      <a:r>
                        <a:rPr lang="en-GB" sz="1400" dirty="0"/>
                        <a:t>’ which is Latin in its origin.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28</a:t>
                      </a:r>
                    </a:p>
                    <a:p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3601562" y="2076689"/>
            <a:ext cx="1378039" cy="821032"/>
          </a:xfrm>
          <a:prstGeom prst="roundRect">
            <a:avLst/>
          </a:prstGeom>
          <a:solidFill>
            <a:srgbClr val="8FAADC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Muli" pitchFamily="2" charset="77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184054" y="2072018"/>
            <a:ext cx="6763015" cy="821032"/>
          </a:xfrm>
          <a:prstGeom prst="roundRect">
            <a:avLst/>
          </a:prstGeom>
          <a:solidFill>
            <a:srgbClr val="8FAADC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Muli" pitchFamily="2" charset="77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601562" y="3016047"/>
            <a:ext cx="1378039" cy="821032"/>
          </a:xfrm>
          <a:prstGeom prst="roundRect">
            <a:avLst/>
          </a:prstGeom>
          <a:solidFill>
            <a:srgbClr val="8FAADC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Muli" pitchFamily="2" charset="77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184055" y="3012933"/>
            <a:ext cx="6763015" cy="821032"/>
          </a:xfrm>
          <a:prstGeom prst="roundRect">
            <a:avLst/>
          </a:prstGeom>
          <a:solidFill>
            <a:srgbClr val="8FAADC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Muli" pitchFamily="2" charset="77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601563" y="3955405"/>
            <a:ext cx="1378039" cy="821032"/>
          </a:xfrm>
          <a:prstGeom prst="roundRect">
            <a:avLst/>
          </a:prstGeom>
          <a:solidFill>
            <a:srgbClr val="8FAADC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Muli" pitchFamily="2" charset="77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184055" y="3955405"/>
            <a:ext cx="6763018" cy="821032"/>
          </a:xfrm>
          <a:prstGeom prst="roundRect">
            <a:avLst/>
          </a:prstGeom>
          <a:solidFill>
            <a:srgbClr val="8FAADC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Muli" pitchFamily="2" charset="77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601563" y="4894763"/>
            <a:ext cx="1378039" cy="821032"/>
          </a:xfrm>
          <a:prstGeom prst="roundRect">
            <a:avLst/>
          </a:prstGeom>
          <a:solidFill>
            <a:srgbClr val="8FAADC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Muli" pitchFamily="2" charset="77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184054" y="4894763"/>
            <a:ext cx="6673403" cy="821032"/>
          </a:xfrm>
          <a:prstGeom prst="roundRect">
            <a:avLst/>
          </a:prstGeom>
          <a:solidFill>
            <a:srgbClr val="8FAADC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Muli" pitchFamily="2" charset="77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601563" y="5808364"/>
            <a:ext cx="1378038" cy="821032"/>
          </a:xfrm>
          <a:prstGeom prst="roundRect">
            <a:avLst/>
          </a:prstGeom>
          <a:solidFill>
            <a:srgbClr val="8FAADC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Muli" pitchFamily="2" charset="77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149403" y="5808364"/>
            <a:ext cx="6673403" cy="821032"/>
          </a:xfrm>
          <a:prstGeom prst="roundRect">
            <a:avLst/>
          </a:prstGeom>
          <a:solidFill>
            <a:srgbClr val="8FAADC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Muli" pitchFamily="2" charset="77"/>
            </a:endParaRPr>
          </a:p>
        </p:txBody>
      </p:sp>
      <p:cxnSp>
        <p:nvCxnSpPr>
          <p:cNvPr id="16" name="Straight Connector 15"/>
          <p:cNvCxnSpPr>
            <a:cxnSpLocks/>
            <a:stCxn id="3" idx="3"/>
            <a:endCxn id="6" idx="1"/>
          </p:cNvCxnSpPr>
          <p:nvPr/>
        </p:nvCxnSpPr>
        <p:spPr>
          <a:xfrm flipV="1">
            <a:off x="4979601" y="2482534"/>
            <a:ext cx="204453" cy="46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cxnSpLocks/>
            <a:stCxn id="7" idx="3"/>
            <a:endCxn id="8" idx="1"/>
          </p:cNvCxnSpPr>
          <p:nvPr/>
        </p:nvCxnSpPr>
        <p:spPr>
          <a:xfrm flipV="1">
            <a:off x="4979601" y="3423449"/>
            <a:ext cx="204454" cy="31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  <a:stCxn id="9" idx="3"/>
            <a:endCxn id="10" idx="1"/>
          </p:cNvCxnSpPr>
          <p:nvPr/>
        </p:nvCxnSpPr>
        <p:spPr>
          <a:xfrm>
            <a:off x="4979602" y="4365921"/>
            <a:ext cx="20445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1" idx="3"/>
            <a:endCxn id="12" idx="1"/>
          </p:cNvCxnSpPr>
          <p:nvPr/>
        </p:nvCxnSpPr>
        <p:spPr>
          <a:xfrm>
            <a:off x="4979602" y="5305279"/>
            <a:ext cx="2044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cxnSpLocks/>
            <a:stCxn id="13" idx="3"/>
            <a:endCxn id="14" idx="1"/>
          </p:cNvCxnSpPr>
          <p:nvPr/>
        </p:nvCxnSpPr>
        <p:spPr>
          <a:xfrm>
            <a:off x="4979601" y="6218880"/>
            <a:ext cx="1698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566912" y="1841027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>
                <a:latin typeface="OpenDyslexicAlta" pitchFamily="2" charset="77"/>
                <a:ea typeface="OpenDyslexic" charset="0"/>
                <a:cs typeface="OpenDyslexic" charset="0"/>
              </a:rPr>
              <a:t>Your word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474389" y="1841027"/>
            <a:ext cx="1596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>
                <a:latin typeface="OpenDyslexicAlta" pitchFamily="2" charset="77"/>
                <a:ea typeface="OpenDyslexic" charset="0"/>
                <a:cs typeface="OpenDyslexic" charset="0"/>
              </a:rPr>
              <a:t>Your definition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855334" y="1291768"/>
            <a:ext cx="552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>
                <a:latin typeface="OpenDyslexicAlta" pitchFamily="2" charset="77"/>
                <a:ea typeface="OpenDyslexic" charset="0"/>
                <a:cs typeface="OpenDyslexic" charset="0"/>
              </a:rPr>
              <a:t>Use a dictionary to find out what your spellings mean.  </a:t>
            </a:r>
          </a:p>
          <a:p>
            <a:pPr algn="ctr"/>
            <a:r>
              <a:rPr lang="en-GB" sz="1400">
                <a:latin typeface="OpenDyslexicAlta" pitchFamily="2" charset="77"/>
                <a:ea typeface="OpenDyslexic" charset="0"/>
                <a:cs typeface="OpenDyslexic" charset="0"/>
              </a:rPr>
              <a:t>Create your own definition for 5 of your words.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8A7FAB0-8BD8-C54D-B4FB-8FC49D5D79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2460267"/>
              </p:ext>
            </p:extLst>
          </p:nvPr>
        </p:nvGraphicFramePr>
        <p:xfrm>
          <a:off x="508000" y="2072018"/>
          <a:ext cx="2787650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388439448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36073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9234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discipline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95683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fascinate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7776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crescent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88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scissors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30544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70961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47628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662795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874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9034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979785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62610787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524377609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discipline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fascinate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crescent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scissors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descend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248457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3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Words with the /s/ sound spelt ’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sc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which is Latin in its origin. 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28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1626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discipline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fascinate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crescent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scissors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93321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3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 Words with the /s/ sound spelt ’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sc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which is Latin in its origin.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28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579579"/>
              </p:ext>
            </p:extLst>
          </p:nvPr>
        </p:nvGraphicFramePr>
        <p:xfrm>
          <a:off x="3468914" y="2201402"/>
          <a:ext cx="8478160" cy="43785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9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75713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screen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escape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scorned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5713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scissors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discipline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describe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5713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discuss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descend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5713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fascinate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abscess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5713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scythe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crescent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68914" y="1550768"/>
            <a:ext cx="8478158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>
                <a:latin typeface="OpenDyslexicAlta" pitchFamily="2" charset="77"/>
                <a:ea typeface="OpenDyslexic" charset="0"/>
                <a:cs typeface="OpenDyslexic" charset="0"/>
              </a:rPr>
              <a:t>Ask someone to time you. Can you find your spellings hidden in the grid? How long did it take? Try it again and improve your speed!</a:t>
            </a:r>
          </a:p>
        </p:txBody>
      </p:sp>
    </p:spTree>
    <p:extLst>
      <p:ext uri="{BB962C8B-B14F-4D97-AF65-F5344CB8AC3E}">
        <p14:creationId xmlns:p14="http://schemas.microsoft.com/office/powerpoint/2010/main" val="1051624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discipline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fascinate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crescent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scissors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968127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3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 Words with the /s/ sound spelt ’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sc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which is Latin in its origin.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60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Answers: </a:t>
                      </a:r>
                      <a:endParaRPr lang="en-GB" sz="160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73818"/>
              </p:ext>
            </p:extLst>
          </p:nvPr>
        </p:nvGraphicFramePr>
        <p:xfrm>
          <a:off x="3468914" y="2201402"/>
          <a:ext cx="8478160" cy="43785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9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95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75713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screen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escape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scorned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5713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scissors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discipline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describe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5713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discuss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descend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5713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fascinate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abscess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5713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scythe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scenery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crescent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68914" y="1550768"/>
            <a:ext cx="8478158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>
                <a:latin typeface="OpenDyslexicAlta" pitchFamily="2" charset="77"/>
                <a:ea typeface="OpenDyslexic" charset="0"/>
                <a:cs typeface="OpenDyslexic" charset="0"/>
              </a:rPr>
              <a:t>Ask someone to time you. Can you find your spellings hidden in the grid? How long did it take? Try it again and improve your speed!</a:t>
            </a:r>
          </a:p>
        </p:txBody>
      </p:sp>
    </p:spTree>
    <p:extLst>
      <p:ext uri="{BB962C8B-B14F-4D97-AF65-F5344CB8AC3E}">
        <p14:creationId xmlns:p14="http://schemas.microsoft.com/office/powerpoint/2010/main" val="1079254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15265</TotalTime>
  <Words>451</Words>
  <Application>Microsoft Office PowerPoint</Application>
  <PresentationFormat>Widescreen</PresentationFormat>
  <Paragraphs>140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OpenDyslexicAlta</vt:lpstr>
      <vt:lpstr>Arial</vt:lpstr>
      <vt:lpstr>Muli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Gemma</cp:lastModifiedBy>
  <cp:revision>296</cp:revision>
  <cp:lastPrinted>2018-09-05T20:54:15Z</cp:lastPrinted>
  <dcterms:created xsi:type="dcterms:W3CDTF">2018-08-06T08:16:18Z</dcterms:created>
  <dcterms:modified xsi:type="dcterms:W3CDTF">2021-06-24T20:50:47Z</dcterms:modified>
</cp:coreProperties>
</file>