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29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6006A3-3A18-428D-9249-6F34180C6359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350F2-1B1B-4505-9942-C3F0293228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999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773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050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994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710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331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614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02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78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86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183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731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097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01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685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800" y="4809507"/>
            <a:ext cx="914281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4872" y="2902739"/>
            <a:ext cx="5260670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0" y="4809508"/>
            <a:ext cx="914281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461" y="1261687"/>
            <a:ext cx="6209492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=""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0415" y="3115896"/>
            <a:ext cx="641886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075" y="3115897"/>
            <a:ext cx="932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prstClr val="black"/>
                </a:solidFill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=""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6634" y="3115896"/>
            <a:ext cx="641886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4815" y="3115897"/>
            <a:ext cx="761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prstClr val="black"/>
                </a:solidFill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419538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380" y="137160"/>
            <a:ext cx="11885653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750493885"/>
              </p:ext>
            </p:extLst>
          </p:nvPr>
        </p:nvGraphicFramePr>
        <p:xfrm>
          <a:off x="507934" y="325966"/>
          <a:ext cx="9053923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5868" y="349718"/>
            <a:ext cx="426982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=""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5867" y="788048"/>
            <a:ext cx="426982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=""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329" y="325967"/>
            <a:ext cx="7899526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=""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07621299"/>
              </p:ext>
            </p:extLst>
          </p:nvPr>
        </p:nvGraphicFramePr>
        <p:xfrm>
          <a:off x="507934" y="1550668"/>
          <a:ext cx="27872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7934" y="1995168"/>
            <a:ext cx="2787288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=""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4745" y="1354611"/>
            <a:ext cx="8380909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930" y="-18580"/>
            <a:ext cx="2296588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1096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380" y="137160"/>
            <a:ext cx="11885653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=""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68963088"/>
              </p:ext>
            </p:extLst>
          </p:nvPr>
        </p:nvGraphicFramePr>
        <p:xfrm>
          <a:off x="507934" y="1600196"/>
          <a:ext cx="11149149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615317666"/>
              </p:ext>
            </p:extLst>
          </p:nvPr>
        </p:nvGraphicFramePr>
        <p:xfrm>
          <a:off x="507935" y="325966"/>
          <a:ext cx="9053921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5868" y="349718"/>
            <a:ext cx="426982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=""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5867" y="788048"/>
            <a:ext cx="426982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=""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329" y="325967"/>
            <a:ext cx="7899526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7934" y="1995168"/>
            <a:ext cx="2787288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930" y="-18580"/>
            <a:ext cx="2296588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095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380" y="137160"/>
            <a:ext cx="11885653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091" y="365127"/>
            <a:ext cx="877967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930" y="-18580"/>
            <a:ext cx="2296588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795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380" y="137160"/>
            <a:ext cx="11885653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091" y="1431925"/>
            <a:ext cx="10514231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091" y="3520441"/>
            <a:ext cx="10514231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930" y="-18580"/>
            <a:ext cx="2296588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37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2" y="1709740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2" y="4589465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7616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1770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7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823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9367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8760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3" y="987427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3784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3" y="987427"/>
            <a:ext cx="617139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0920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0501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5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2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7276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1" y="2130428"/>
            <a:ext cx="1036185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21" y="6356353"/>
            <a:ext cx="2844430" cy="365125"/>
          </a:xfrm>
          <a:prstGeom prst="rect">
            <a:avLst/>
          </a:prstGeom>
        </p:spPr>
        <p:txBody>
          <a:bodyPr/>
          <a:lstStyle/>
          <a:p>
            <a:fld id="{B00BF910-7697-44B0-8EB1-F63CAD2ED41C}" type="datetimeFigureOut">
              <a:rPr lang="en-GB">
                <a:solidFill>
                  <a:prstClr val="black"/>
                </a:solidFill>
              </a:rPr>
              <a:pPr/>
              <a:t>01/06/2021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058" y="6356353"/>
            <a:ext cx="3860297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463" y="6356353"/>
            <a:ext cx="2844430" cy="365125"/>
          </a:xfrm>
          <a:prstGeom prst="rect">
            <a:avLst/>
          </a:prstGeom>
        </p:spPr>
        <p:txBody>
          <a:bodyPr/>
          <a:lstStyle/>
          <a:p>
            <a:fld id="{87CB448D-9602-4A50-9FC0-DF1EA76DA366}" type="slidenum">
              <a:rPr lang="en-GB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05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394FA-9178-4A6F-9070-4BF9427C7791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70FC8-74EA-4577-A1FC-683522871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95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65127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429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42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="" xmlns:a16="http://schemas.microsoft.com/office/drawing/2014/main" id="{8EC3230C-370C-4B41-B9ED-BCB463F0F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en-GB"/>
              <a:t>These words are homophones or near homophones. They have the same pronunciation but different spellings and/or meanings.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38DAE2D-5C07-104D-8EF6-27195B5740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/>
              <a:t>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7D95D58-D54B-3346-AC15-07D342AE76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/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1964199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F6DBE228-6D41-A748-9592-1AE43A5B93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/>
              <a:t>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5C2B884-3FE8-CF4F-BAE3-4C745B9084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/>
          </a:bodyPr>
          <a:lstStyle/>
          <a:p>
            <a:r>
              <a:rPr lang="en-GB"/>
              <a:t> 25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7B32AF4-9343-2540-89B6-82250EA03E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/>
              <a:t>These words are homophones or near homophones. They have the same pronunciation but different spellings and/or meanings.</a:t>
            </a:r>
          </a:p>
        </p:txBody>
      </p:sp>
      <p:graphicFrame>
        <p:nvGraphicFramePr>
          <p:cNvPr id="7" name="Table Placeholder 6">
            <a:extLst>
              <a:ext uri="{FF2B5EF4-FFF2-40B4-BE49-F238E27FC236}">
                <a16:creationId xmlns="" xmlns:a16="http://schemas.microsoft.com/office/drawing/2014/main" id="{D4514438-BDEC-AA4B-BC27-4CCE78A121F0}"/>
              </a:ext>
            </a:extLst>
          </p:cNvPr>
          <p:cNvGraphicFramePr>
            <a:graphicFrameLocks noGrp="1"/>
          </p:cNvGraphicFramePr>
          <p:nvPr>
            <p:ph sz="quarter" idx="18"/>
            <p:extLst>
              <p:ext uri="{D42A27DB-BD31-4B8C-83A1-F6EECF244321}">
                <p14:modId xmlns:p14="http://schemas.microsoft.com/office/powerpoint/2010/main" val="1760625018"/>
              </p:ext>
            </p:extLst>
          </p:nvPr>
        </p:nvGraphicFramePr>
        <p:xfrm>
          <a:off x="3428557" y="1311275"/>
          <a:ext cx="8362518" cy="47345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734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890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180763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Introduction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Ask the children what the word homophone means.</a:t>
                      </a:r>
                      <a:r>
                        <a:rPr lang="en-GB" sz="1700" b="0" i="0" baseline="0">
                          <a:latin typeface="Muli" pitchFamily="2" charset="77"/>
                        </a:rPr>
                        <a:t> Can they think of any examples?  Define them as words which have the same pronunciation but different meanings and/or spellings.   Discuss near homophones have slightly different pronunciations (device/devise).</a:t>
                      </a:r>
                      <a:endParaRPr lang="en-GB" sz="1700" b="0" i="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48806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Main Teaching Activity 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en-GB" sz="1700" b="0" i="0" baseline="0">
                          <a:latin typeface="Muli" pitchFamily="2" charset="77"/>
                        </a:rPr>
                        <a:t>Using the PowerPoint, display each example on the whiteboard. Ask the children to write down the word that they think goes in each gap.</a:t>
                      </a:r>
                    </a:p>
                    <a:p>
                      <a:endParaRPr lang="en-GB" sz="1700" b="0" i="0" baseline="0">
                        <a:latin typeface="Muli" pitchFamily="2" charset="77"/>
                      </a:endParaRPr>
                    </a:p>
                    <a:p>
                      <a:r>
                        <a:rPr lang="en-GB" sz="1700" b="0" i="0" baseline="0">
                          <a:latin typeface="Muli" pitchFamily="2" charset="77"/>
                        </a:rPr>
                        <a:t>After each example ask the children to share their responses and discuss any errors or misconceptions. Teacher can choose to reveal the two spellings before or after the pupil attempts.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35823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Independent Activity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Play word bingo – get each child to draw a</a:t>
                      </a:r>
                      <a:r>
                        <a:rPr lang="en-GB" sz="1700" b="0" i="0" baseline="0">
                          <a:latin typeface="Muli" pitchFamily="2" charset="77"/>
                        </a:rPr>
                        <a:t> grid to </a:t>
                      </a:r>
                      <a:r>
                        <a:rPr lang="en-GB" sz="1700" b="0" i="0">
                          <a:latin typeface="Muli" pitchFamily="2" charset="77"/>
                        </a:rPr>
                        <a:t>create 6 boxes on their white board. Ask them to write down 6 of the words on the PowerPoint.</a:t>
                      </a:r>
                    </a:p>
                    <a:p>
                      <a:endParaRPr lang="en-GB" sz="1700" b="0" i="0">
                        <a:latin typeface="Muli" pitchFamily="2" charset="77"/>
                      </a:endParaRPr>
                    </a:p>
                    <a:p>
                      <a:r>
                        <a:rPr lang="en-GB" sz="1700" b="0" i="0">
                          <a:latin typeface="Muli" pitchFamily="2" charset="77"/>
                        </a:rPr>
                        <a:t>Teacher randomly picks a word and says it as part of a sentence, children need to work out if they have the word (and double check they have the correct spelling) and cross it off. First to find all 6 wins.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D79174B1-3AFA-4074-87A3-640D8F68B2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559765"/>
              </p:ext>
            </p:extLst>
          </p:nvPr>
        </p:nvGraphicFramePr>
        <p:xfrm>
          <a:off x="516586" y="1554366"/>
          <a:ext cx="27872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199035841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035982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34728698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918063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89894218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95087564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76740243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80993539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1211955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20989855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9855468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prophesy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615534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653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The best _______ I ever got was to be myself.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/>
              <a:t>advise           advice</a:t>
            </a:r>
          </a:p>
        </p:txBody>
      </p:sp>
    </p:spTree>
    <p:extLst>
      <p:ext uri="{BB962C8B-B14F-4D97-AF65-F5344CB8AC3E}">
        <p14:creationId xmlns:p14="http://schemas.microsoft.com/office/powerpoint/2010/main" val="409494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The best _ </a:t>
            </a:r>
            <a:r>
              <a:rPr lang="en-GB">
                <a:solidFill>
                  <a:srgbClr val="FF3860"/>
                </a:solidFill>
              </a:rPr>
              <a:t>advice</a:t>
            </a:r>
            <a:r>
              <a:rPr lang="en-GB"/>
              <a:t> _ I ever got was to be myself.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/>
              <a:t>advise           </a:t>
            </a:r>
            <a:r>
              <a:rPr lang="en-GB" sz="4200">
                <a:solidFill>
                  <a:srgbClr val="FF3860"/>
                </a:solidFill>
              </a:rPr>
              <a:t>advice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EA60226-E224-2B4C-A067-F1170FF97B8E}"/>
              </a:ext>
            </a:extLst>
          </p:cNvPr>
          <p:cNvSpPr txBox="1"/>
          <p:nvPr/>
        </p:nvSpPr>
        <p:spPr>
          <a:xfrm>
            <a:off x="533331" y="254000"/>
            <a:ext cx="1371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3860"/>
                </a:solidFill>
              </a:rPr>
              <a:t>Answers: </a:t>
            </a:r>
          </a:p>
        </p:txBody>
      </p:sp>
    </p:spTree>
    <p:extLst>
      <p:ext uri="{BB962C8B-B14F-4D97-AF65-F5344CB8AC3E}">
        <p14:creationId xmlns:p14="http://schemas.microsoft.com/office/powerpoint/2010/main" val="1731707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It is easier to ________ a plan when you are not tired.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/>
              <a:t>device           devise</a:t>
            </a:r>
          </a:p>
        </p:txBody>
      </p:sp>
    </p:spTree>
    <p:extLst>
      <p:ext uri="{BB962C8B-B14F-4D97-AF65-F5344CB8AC3E}">
        <p14:creationId xmlns:p14="http://schemas.microsoft.com/office/powerpoint/2010/main" val="407716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It is easier to _</a:t>
            </a:r>
            <a:r>
              <a:rPr lang="en-GB">
                <a:solidFill>
                  <a:srgbClr val="FF3860"/>
                </a:solidFill>
              </a:rPr>
              <a:t>devise</a:t>
            </a:r>
            <a:r>
              <a:rPr lang="en-GB"/>
              <a:t>_ a plan when you are not tired.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/>
              <a:t>device           </a:t>
            </a:r>
            <a:r>
              <a:rPr lang="en-GB" sz="4200">
                <a:solidFill>
                  <a:srgbClr val="FF3860"/>
                </a:solidFill>
              </a:rPr>
              <a:t>devise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F49D3DA-C0D4-2845-8C9D-C99B427C7765}"/>
              </a:ext>
            </a:extLst>
          </p:cNvPr>
          <p:cNvSpPr txBox="1"/>
          <p:nvPr/>
        </p:nvSpPr>
        <p:spPr>
          <a:xfrm>
            <a:off x="533331" y="254000"/>
            <a:ext cx="1371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3860"/>
                </a:solidFill>
              </a:rPr>
              <a:t>Answers: </a:t>
            </a:r>
          </a:p>
        </p:txBody>
      </p:sp>
    </p:spTree>
    <p:extLst>
      <p:ext uri="{BB962C8B-B14F-4D97-AF65-F5344CB8AC3E}">
        <p14:creationId xmlns:p14="http://schemas.microsoft.com/office/powerpoint/2010/main" val="225302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I applied for my provisional _______ before my  driving lessons.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/>
              <a:t>licence           license</a:t>
            </a:r>
          </a:p>
        </p:txBody>
      </p:sp>
    </p:spTree>
    <p:extLst>
      <p:ext uri="{BB962C8B-B14F-4D97-AF65-F5344CB8AC3E}">
        <p14:creationId xmlns:p14="http://schemas.microsoft.com/office/powerpoint/2010/main" val="361927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I applied for my provisional _ </a:t>
            </a:r>
            <a:r>
              <a:rPr lang="en-GB">
                <a:solidFill>
                  <a:srgbClr val="FF3860"/>
                </a:solidFill>
              </a:rPr>
              <a:t>licence</a:t>
            </a:r>
            <a:r>
              <a:rPr lang="en-GB"/>
              <a:t>_ before my  driving lessons.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>
                <a:solidFill>
                  <a:srgbClr val="FF3860"/>
                </a:solidFill>
              </a:rPr>
              <a:t>licence</a:t>
            </a:r>
            <a:r>
              <a:rPr lang="en-GB" sz="4200"/>
              <a:t>           license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47EC5A2-64A0-3D4F-8F18-C0DB3C003764}"/>
              </a:ext>
            </a:extLst>
          </p:cNvPr>
          <p:cNvSpPr txBox="1"/>
          <p:nvPr/>
        </p:nvSpPr>
        <p:spPr>
          <a:xfrm>
            <a:off x="533331" y="254000"/>
            <a:ext cx="1371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3860"/>
                </a:solidFill>
              </a:rPr>
              <a:t>Answers: </a:t>
            </a:r>
          </a:p>
        </p:txBody>
      </p:sp>
    </p:spTree>
    <p:extLst>
      <p:ext uri="{BB962C8B-B14F-4D97-AF65-F5344CB8AC3E}">
        <p14:creationId xmlns:p14="http://schemas.microsoft.com/office/powerpoint/2010/main" val="2073596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The reception is just inside the doctor’s  __________.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/>
              <a:t>practice	           practise</a:t>
            </a:r>
          </a:p>
        </p:txBody>
      </p:sp>
    </p:spTree>
    <p:extLst>
      <p:ext uri="{BB962C8B-B14F-4D97-AF65-F5344CB8AC3E}">
        <p14:creationId xmlns:p14="http://schemas.microsoft.com/office/powerpoint/2010/main" val="76674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The reception is just inside the doctor’s  _ </a:t>
            </a:r>
            <a:r>
              <a:rPr lang="en-GB">
                <a:solidFill>
                  <a:srgbClr val="FF3860"/>
                </a:solidFill>
              </a:rPr>
              <a:t>practice</a:t>
            </a:r>
            <a:r>
              <a:rPr lang="en-GB"/>
              <a:t>_.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>
                <a:solidFill>
                  <a:srgbClr val="FF3860"/>
                </a:solidFill>
              </a:rPr>
              <a:t>practice</a:t>
            </a:r>
            <a:r>
              <a:rPr lang="en-GB" sz="4200"/>
              <a:t>	           practise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10CD6B6-AEA5-1949-9C82-14674E4963B3}"/>
              </a:ext>
            </a:extLst>
          </p:cNvPr>
          <p:cNvSpPr txBox="1"/>
          <p:nvPr/>
        </p:nvSpPr>
        <p:spPr>
          <a:xfrm>
            <a:off x="533331" y="254000"/>
            <a:ext cx="1371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3860"/>
                </a:solidFill>
              </a:rPr>
              <a:t>Answers: </a:t>
            </a:r>
          </a:p>
        </p:txBody>
      </p:sp>
    </p:spTree>
    <p:extLst>
      <p:ext uri="{BB962C8B-B14F-4D97-AF65-F5344CB8AC3E}">
        <p14:creationId xmlns:p14="http://schemas.microsoft.com/office/powerpoint/2010/main" val="148082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The prophet whispered his __________ in to my ear.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/>
              <a:t>prophecy	           prophesy</a:t>
            </a:r>
          </a:p>
        </p:txBody>
      </p:sp>
    </p:spTree>
    <p:extLst>
      <p:ext uri="{BB962C8B-B14F-4D97-AF65-F5344CB8AC3E}">
        <p14:creationId xmlns:p14="http://schemas.microsoft.com/office/powerpoint/2010/main" val="110826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EEE9BD-A285-0D4E-B47F-FF62BBC32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The prophet whispered his _ </a:t>
            </a:r>
            <a:r>
              <a:rPr lang="en-GB">
                <a:solidFill>
                  <a:srgbClr val="FF3860"/>
                </a:solidFill>
              </a:rPr>
              <a:t>prophecy</a:t>
            </a:r>
            <a:r>
              <a:rPr lang="en-GB"/>
              <a:t>_ in to my ear.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E223DC0-3DD9-BD47-AD91-DDF8B4001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/>
              <a:t>Which is the correct spelling?</a:t>
            </a:r>
          </a:p>
          <a:p>
            <a:pPr marL="0" indent="0" algn="ctr">
              <a:buNone/>
            </a:pPr>
            <a:endParaRPr lang="en-GB" sz="4200"/>
          </a:p>
          <a:p>
            <a:pPr marL="0" indent="0" algn="ctr">
              <a:buNone/>
            </a:pPr>
            <a:r>
              <a:rPr lang="en-GB" sz="4200">
                <a:solidFill>
                  <a:srgbClr val="FF3860"/>
                </a:solidFill>
              </a:rPr>
              <a:t>prophecy	           </a:t>
            </a:r>
            <a:r>
              <a:rPr lang="en-GB" sz="4200"/>
              <a:t>prophesy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E94C07C-2F3B-1644-8E06-79381C4D076E}"/>
              </a:ext>
            </a:extLst>
          </p:cNvPr>
          <p:cNvSpPr txBox="1"/>
          <p:nvPr/>
        </p:nvSpPr>
        <p:spPr>
          <a:xfrm>
            <a:off x="533331" y="254000"/>
            <a:ext cx="1371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3860"/>
                </a:solidFill>
              </a:rPr>
              <a:t>Answers: </a:t>
            </a:r>
          </a:p>
        </p:txBody>
      </p:sp>
    </p:spTree>
    <p:extLst>
      <p:ext uri="{BB962C8B-B14F-4D97-AF65-F5344CB8AC3E}">
        <p14:creationId xmlns:p14="http://schemas.microsoft.com/office/powerpoint/2010/main" val="242018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0A06B16-137F-48BF-8281-F3434B4CFCC9}"/>
              </a:ext>
            </a:extLst>
          </p:cNvPr>
          <p:cNvSpPr txBox="1"/>
          <p:nvPr/>
        </p:nvSpPr>
        <p:spPr>
          <a:xfrm>
            <a:off x="428048" y="497876"/>
            <a:ext cx="8580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prstClr val="black"/>
                </a:solidFill>
                <a:latin typeface="OpenDyslexicAlta" pitchFamily="2" charset="77"/>
              </a:rPr>
              <a:t>Choose 6 words to add to your bingo board.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BFAC6E7F-720F-4390-ABC9-C2CA66AED4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632228"/>
              </p:ext>
            </p:extLst>
          </p:nvPr>
        </p:nvGraphicFramePr>
        <p:xfrm>
          <a:off x="428047" y="2218704"/>
          <a:ext cx="11334322" cy="30418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7940">
                  <a:extLst>
                    <a:ext uri="{9D8B030D-6E8A-4147-A177-3AD203B41FA5}">
                      <a16:colId xmlns="" xmlns:a16="http://schemas.microsoft.com/office/drawing/2014/main" val="3529516601"/>
                    </a:ext>
                  </a:extLst>
                </a:gridCol>
                <a:gridCol w="2217255">
                  <a:extLst>
                    <a:ext uri="{9D8B030D-6E8A-4147-A177-3AD203B41FA5}">
                      <a16:colId xmlns="" xmlns:a16="http://schemas.microsoft.com/office/drawing/2014/main" val="345942729"/>
                    </a:ext>
                  </a:extLst>
                </a:gridCol>
                <a:gridCol w="2153625">
                  <a:extLst>
                    <a:ext uri="{9D8B030D-6E8A-4147-A177-3AD203B41FA5}">
                      <a16:colId xmlns="" xmlns:a16="http://schemas.microsoft.com/office/drawing/2014/main" val="185187011"/>
                    </a:ext>
                  </a:extLst>
                </a:gridCol>
                <a:gridCol w="2229607">
                  <a:extLst>
                    <a:ext uri="{9D8B030D-6E8A-4147-A177-3AD203B41FA5}">
                      <a16:colId xmlns="" xmlns:a16="http://schemas.microsoft.com/office/drawing/2014/main" val="3871539845"/>
                    </a:ext>
                  </a:extLst>
                </a:gridCol>
                <a:gridCol w="2415896">
                  <a:extLst>
                    <a:ext uri="{9D8B030D-6E8A-4147-A177-3AD203B41FA5}">
                      <a16:colId xmlns="" xmlns:a16="http://schemas.microsoft.com/office/drawing/2014/main" val="4212918643"/>
                    </a:ext>
                  </a:extLst>
                </a:gridCol>
              </a:tblGrid>
              <a:tr h="967821">
                <a:tc>
                  <a:txBody>
                    <a:bodyPr/>
                    <a:lstStyle/>
                    <a:p>
                      <a:pPr algn="ctr" fontAlgn="t"/>
                      <a:r>
                        <a:rPr lang="en-GB" sz="2800" b="0" i="0">
                          <a:latin typeface="OpenDyslexicAlta" pitchFamily="2" charset="77"/>
                        </a:rPr>
                        <a:t>prophesy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witch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prophecy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advice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licence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756955956"/>
                  </a:ext>
                </a:extLst>
              </a:tr>
              <a:tr h="1037038"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device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bear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>
                          <a:latin typeface="OpenDyslexicAlta" pitchFamily="2" charset="77"/>
                        </a:rPr>
                        <a:t>practise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devise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which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964611663"/>
                  </a:ext>
                </a:extLst>
              </a:tr>
              <a:tr h="1037038"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license</a:t>
                      </a:r>
                      <a:endParaRPr lang="en-GB" sz="2400" b="0" i="0">
                        <a:latin typeface="OpenDyslexicAlta" pitchFamily="2" charset="77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>
                          <a:latin typeface="OpenDyslexicAlta" pitchFamily="2" charset="77"/>
                        </a:rPr>
                        <a:t>practice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bare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0">
                          <a:latin typeface="OpenDyslexicAlta" pitchFamily="2" charset="77"/>
                        </a:rPr>
                        <a:t>advise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sz="1400" b="0" i="0">
                        <a:latin typeface="OpenDyslexicAlta" pitchFamily="2" charset="77"/>
                      </a:endParaRP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3131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184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7934" y="1600196"/>
          <a:ext cx="11149149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advise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devise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license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practise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prophecy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prophesy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358599"/>
              </p:ext>
            </p:extLst>
          </p:nvPr>
        </p:nvGraphicFramePr>
        <p:xfrm>
          <a:off x="507936" y="325966"/>
          <a:ext cx="9053921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5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>
                          <a:latin typeface="Muli" pitchFamily="2" charset="77"/>
                        </a:rPr>
                        <a:t> Rules:  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>
                        <a:latin typeface="Muli" pitchFamily="2" charset="77"/>
                      </a:endParaRPr>
                    </a:p>
                    <a:p>
                      <a:r>
                        <a:rPr lang="en-GB" sz="1400" baseline="0">
                          <a:latin typeface="Muli" pitchFamily="2" charset="77"/>
                        </a:rPr>
                        <a:t>Name:</a:t>
                      </a:r>
                      <a:endParaRPr lang="en-GB" sz="140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25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110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7935" y="1600196"/>
          <a:ext cx="27872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prophesy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292794"/>
              </p:ext>
            </p:extLst>
          </p:nvPr>
        </p:nvGraphicFramePr>
        <p:xfrm>
          <a:off x="507936" y="325966"/>
          <a:ext cx="9053921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5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>
                          <a:latin typeface="Muli" pitchFamily="2" charset="77"/>
                        </a:rPr>
                        <a:t> Rules: 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>
                        <a:latin typeface="Muli" pitchFamily="2" charset="77"/>
                      </a:endParaRPr>
                    </a:p>
                    <a:p>
                      <a:r>
                        <a:rPr lang="en-GB" sz="1400" baseline="0">
                          <a:latin typeface="Muli" pitchFamily="2" charset="77"/>
                        </a:rPr>
                        <a:t>Name:</a:t>
                      </a:r>
                      <a:endParaRPr lang="en-GB" sz="140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25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66651" y="2575878"/>
            <a:ext cx="87237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The paramedic said, ”I ________ you to rest your leg and apply ice.”</a:t>
            </a: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The ________ in his hand would control all of the evil robots. </a:t>
            </a: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Our teacher gives a pen __________ to those children who write neatly. </a:t>
            </a: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The guitar club __________ schedule was posted on the library wall. </a:t>
            </a: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Sealed in a glass tube, the ____________ which predicted Harry’s fate glowed eerily.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3711547" y="1600197"/>
            <a:ext cx="8233972" cy="646331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Choose one of your spellings to complete the sentence. </a:t>
            </a:r>
          </a:p>
          <a:p>
            <a:pPr algn="ctr"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Only one of the pair is correct. </a:t>
            </a:r>
          </a:p>
        </p:txBody>
      </p:sp>
    </p:spTree>
    <p:extLst>
      <p:ext uri="{BB962C8B-B14F-4D97-AF65-F5344CB8AC3E}">
        <p14:creationId xmlns:p14="http://schemas.microsoft.com/office/powerpoint/2010/main" val="2219625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7935" y="1600196"/>
          <a:ext cx="27872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practise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prophesy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022368"/>
              </p:ext>
            </p:extLst>
          </p:nvPr>
        </p:nvGraphicFramePr>
        <p:xfrm>
          <a:off x="507936" y="325966"/>
          <a:ext cx="9053921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5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>
                          <a:latin typeface="Muli" pitchFamily="2" charset="77"/>
                        </a:rPr>
                        <a:t> Rules: 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>
                        <a:latin typeface="Muli" pitchFamily="2" charset="77"/>
                      </a:endParaRPr>
                    </a:p>
                    <a:p>
                      <a:r>
                        <a:rPr lang="en-GB" sz="1400" baseline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Answers:</a:t>
                      </a:r>
                      <a:endParaRPr lang="en-GB" sz="140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25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66651" y="2575877"/>
            <a:ext cx="87237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The paramedic said, ”I _</a:t>
            </a:r>
            <a:r>
              <a:rPr lang="en-GB">
                <a:solidFill>
                  <a:srgbClr val="FF386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advise</a:t>
            </a: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_ you to rest your leg and apply ice.”</a:t>
            </a: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The _</a:t>
            </a:r>
            <a:r>
              <a:rPr lang="en-GB">
                <a:solidFill>
                  <a:srgbClr val="FF386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device</a:t>
            </a: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_ in his hand would control all of the evil robots. </a:t>
            </a: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Our teacher gives a pen _ </a:t>
            </a:r>
            <a:r>
              <a:rPr lang="en-GB">
                <a:solidFill>
                  <a:srgbClr val="FF386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license</a:t>
            </a: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_ to those children who write neatly. </a:t>
            </a: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The guitar club _ </a:t>
            </a:r>
            <a:r>
              <a:rPr lang="en-GB">
                <a:solidFill>
                  <a:srgbClr val="FF386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practice</a:t>
            </a: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_ schedule was posted on the library wall. </a:t>
            </a: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endParaRPr lang="en-GB">
              <a:solidFill>
                <a:prstClr val="black"/>
              </a:solidFill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Sealed in a glass tube, the _ </a:t>
            </a:r>
            <a:r>
              <a:rPr lang="en-GB">
                <a:solidFill>
                  <a:srgbClr val="FF386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prophecy</a:t>
            </a: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_ which predicted Harry’s fate glowed eerily.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3711547" y="1600197"/>
            <a:ext cx="8233972" cy="646331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Choose one of your spellings to complete the sentence. </a:t>
            </a:r>
          </a:p>
          <a:p>
            <a:pPr algn="ctr">
              <a:defRPr/>
            </a:pPr>
            <a:r>
              <a:rPr lang="en-GB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Only one of the pair is correct. </a:t>
            </a:r>
          </a:p>
        </p:txBody>
      </p:sp>
    </p:spTree>
    <p:extLst>
      <p:ext uri="{BB962C8B-B14F-4D97-AF65-F5344CB8AC3E}">
        <p14:creationId xmlns:p14="http://schemas.microsoft.com/office/powerpoint/2010/main" val="4960516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pelling Shed" id="{C4F81C86-5779-0E48-81E5-305447788964}" vid="{2F96E78E-4C51-8449-B2C6-B9B70AAE1C3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781</Words>
  <Application>Microsoft Office PowerPoint</Application>
  <PresentationFormat>Custom</PresentationFormat>
  <Paragraphs>165</Paragraphs>
  <Slides>17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1_Office Theme</vt:lpstr>
      <vt:lpstr>PowerPoint Presentation</vt:lpstr>
      <vt:lpstr>PowerPoint Presentation</vt:lpstr>
      <vt:lpstr>PowerPoint Presentation</vt:lpstr>
      <vt:lpstr>The best _______ I ever got was to be myself.</vt:lpstr>
      <vt:lpstr>The best _ advice _ I ever got was to be myself.</vt:lpstr>
      <vt:lpstr>It is easier to ________ a plan when you are not tired.</vt:lpstr>
      <vt:lpstr>It is easier to _devise_ a plan when you are not tired.</vt:lpstr>
      <vt:lpstr>I applied for my provisional _______ before my  driving lessons.</vt:lpstr>
      <vt:lpstr>I applied for my provisional _ licence_ before my  driving lessons.</vt:lpstr>
      <vt:lpstr>The reception is just inside the doctor’s  __________.</vt:lpstr>
      <vt:lpstr>The reception is just inside the doctor’s  _ practice_.</vt:lpstr>
      <vt:lpstr>The prophet whispered his __________ in to my ear.</vt:lpstr>
      <vt:lpstr>The prophet whispered his _ prophecy_ in to my ear.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Adfield</dc:creator>
  <cp:lastModifiedBy>David Adfield</cp:lastModifiedBy>
  <cp:revision>1</cp:revision>
  <dcterms:created xsi:type="dcterms:W3CDTF">2021-06-01T11:28:51Z</dcterms:created>
  <dcterms:modified xsi:type="dcterms:W3CDTF">2021-06-01T11:29:43Z</dcterms:modified>
</cp:coreProperties>
</file>