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495" r:id="rId2"/>
    <p:sldId id="496" r:id="rId3"/>
    <p:sldId id="514" r:id="rId4"/>
    <p:sldId id="296" r:id="rId5"/>
    <p:sldId id="297" r:id="rId6"/>
    <p:sldId id="612" r:id="rId7"/>
  </p:sldIdLst>
  <p:sldSz cx="12192000" cy="6858000"/>
  <p:notesSz cx="6889750" cy="10021888"/>
  <p:embeddedFontLst>
    <p:embeddedFont>
      <p:font typeface="Muli" pitchFamily="2" charset="77"/>
      <p:regular r:id="rId10"/>
      <p:bold r:id="rId11"/>
    </p:embeddedFont>
    <p:embeddedFont>
      <p:font typeface="OpenDyslexicAlta" pitchFamily="2" charset="77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2CC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12" autoAdjust="0"/>
    <p:restoredTop sz="82514" autoAdjust="0"/>
  </p:normalViewPr>
  <p:slideViewPr>
    <p:cSldViewPr snapToGrid="0" snapToObjects="1">
      <p:cViewPr varScale="1">
        <p:scale>
          <a:sx n="128" d="100"/>
          <a:sy n="128" d="100"/>
        </p:scale>
        <p:origin x="20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15/06/2020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464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5139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445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GB" dirty="0"/>
              <a:t>Adding ‘-ing’ to words of one syllable.  The last letter is doubled to keep the short vowel sound.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2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176056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DBE228-6D41-A748-9592-1AE43A5B93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2B884-3FE8-CF4F-BAE3-4C745B9084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20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B32AF4-9343-2540-89B6-82250EA03E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dirty="0"/>
              <a:t> Adding ‘-ing’ to words of one syllable.  The last letter is doubled to keep the short vowel sound. </a:t>
            </a:r>
          </a:p>
          <a:p>
            <a:endParaRPr lang="en-GB" dirty="0"/>
          </a:p>
        </p:txBody>
      </p:sp>
      <p:graphicFrame>
        <p:nvGraphicFramePr>
          <p:cNvPr id="7" name="Table Placeholder 6">
            <a:extLst>
              <a:ext uri="{FF2B5EF4-FFF2-40B4-BE49-F238E27FC236}">
                <a16:creationId xmlns:a16="http://schemas.microsoft.com/office/drawing/2014/main" id="{D4514438-BDEC-AA4B-BC27-4CCE78A121F0}"/>
              </a:ext>
            </a:extLst>
          </p:cNvPr>
          <p:cNvGraphicFramePr>
            <a:graphicFrameLocks noGrp="1"/>
          </p:cNvGraphicFramePr>
          <p:nvPr>
            <p:ph type="tbl" sz="quarter" idx="4294967295"/>
            <p:extLst>
              <p:ext uri="{D42A27DB-BD31-4B8C-83A1-F6EECF244321}">
                <p14:modId xmlns:p14="http://schemas.microsoft.com/office/powerpoint/2010/main" val="1054019589"/>
              </p:ext>
            </p:extLst>
          </p:nvPr>
        </p:nvGraphicFramePr>
        <p:xfrm>
          <a:off x="3429000" y="1311275"/>
          <a:ext cx="8363607" cy="53334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3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89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0763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Introduction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When adding ‘</a:t>
                      </a:r>
                      <a:r>
                        <a:rPr lang="en-GB" sz="1700" b="0" i="0" dirty="0" err="1">
                          <a:latin typeface="Muli" pitchFamily="2" charset="77"/>
                        </a:rPr>
                        <a:t>ing</a:t>
                      </a:r>
                      <a:r>
                        <a:rPr lang="en-GB" sz="1700" b="0" i="0" dirty="0">
                          <a:latin typeface="Muli" pitchFamily="2" charset="77"/>
                        </a:rPr>
                        <a:t>’ to words of one syllable, the last letter is double to keep the short vowel sound.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1030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Main Teaching Activity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b="0" i="0" baseline="0" dirty="0">
                          <a:latin typeface="Muli" pitchFamily="2" charset="77"/>
                        </a:rPr>
                        <a:t>Get the children to convert the root words in to ‘ing’ words by following the doubling rule.</a:t>
                      </a:r>
                    </a:p>
                    <a:p>
                      <a:endParaRPr lang="en-GB" sz="17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700" b="0" i="0" baseline="0" dirty="0">
                          <a:latin typeface="Muli" pitchFamily="2" charset="77"/>
                        </a:rPr>
                        <a:t>Share the new words.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6800">
                <a:tc>
                  <a:txBody>
                    <a:bodyPr/>
                    <a:lstStyle/>
                    <a:p>
                      <a:r>
                        <a:rPr lang="en-GB" sz="1700" b="0" i="0" dirty="0">
                          <a:latin typeface="Muli" pitchFamily="2" charset="77"/>
                        </a:rPr>
                        <a:t>Independent Activity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dirty="0">
                          <a:latin typeface="Muli" pitchFamily="2" charset="77"/>
                        </a:rPr>
                        <a:t>Using the spelling list words get children to work in pairs to try and find two new words that they can make from each word. For example:</a:t>
                      </a:r>
                      <a:br>
                        <a:rPr lang="en-GB" sz="1800" b="0" i="0" dirty="0">
                          <a:latin typeface="Muli" pitchFamily="2" charset="77"/>
                        </a:rPr>
                      </a:br>
                      <a:br>
                        <a:rPr lang="en-GB" sz="1800" b="0" i="0" dirty="0">
                          <a:latin typeface="Muli" pitchFamily="2" charset="77"/>
                        </a:rPr>
                      </a:br>
                      <a:r>
                        <a:rPr lang="en-GB" sz="1800" b="0" i="0" dirty="0">
                          <a:latin typeface="Muli" pitchFamily="2" charset="77"/>
                        </a:rPr>
                        <a:t>running – ring – in</a:t>
                      </a:r>
                    </a:p>
                    <a:p>
                      <a:r>
                        <a:rPr lang="en-GB" sz="1800" b="0" i="0" dirty="0">
                          <a:latin typeface="Muli" pitchFamily="2" charset="77"/>
                        </a:rPr>
                        <a:t>slipping – ping – lips</a:t>
                      </a:r>
                    </a:p>
                    <a:p>
                      <a:endParaRPr lang="en-GB" sz="1800" b="0" i="0" kern="1200" dirty="0">
                        <a:solidFill>
                          <a:schemeClr val="tx1"/>
                        </a:solidFill>
                        <a:effectLst/>
                        <a:latin typeface="Muli" pitchFamily="2" charset="77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79174B1-3AFA-4074-87A3-640D8F68B2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457614"/>
              </p:ext>
            </p:extLst>
          </p:nvPr>
        </p:nvGraphicFramePr>
        <p:xfrm>
          <a:off x="516652" y="155436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199035841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5982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28698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humming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63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dropping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894218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running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087564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hopping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40243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clapping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993539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1955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flipping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89855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wrapping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5468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slipping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534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701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4D5375B4-3BBD-4824-8C42-5B19AFAFC287}"/>
              </a:ext>
            </a:extLst>
          </p:cNvPr>
          <p:cNvSpPr/>
          <p:nvPr/>
        </p:nvSpPr>
        <p:spPr>
          <a:xfrm>
            <a:off x="5105400" y="2514600"/>
            <a:ext cx="2095500" cy="2028825"/>
          </a:xfrm>
          <a:prstGeom prst="ellipse">
            <a:avLst/>
          </a:prstGeom>
          <a:solidFill>
            <a:srgbClr val="FFF2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OpenDyslexicAlta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E85226-5763-466F-ADB3-B2F95F9AD9AF}"/>
              </a:ext>
            </a:extLst>
          </p:cNvPr>
          <p:cNvSpPr txBox="1"/>
          <p:nvPr/>
        </p:nvSpPr>
        <p:spPr>
          <a:xfrm>
            <a:off x="5243512" y="3085079"/>
            <a:ext cx="172640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OpenDyslexicAlta" pitchFamily="2" charset="77"/>
              </a:rPr>
              <a:t>+ 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8DE31F-D06A-4FC4-ABA5-1F93E772F926}"/>
              </a:ext>
            </a:extLst>
          </p:cNvPr>
          <p:cNvSpPr txBox="1"/>
          <p:nvPr/>
        </p:nvSpPr>
        <p:spPr>
          <a:xfrm>
            <a:off x="9146380" y="2386084"/>
            <a:ext cx="1871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pat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C8F68C-750B-4FEE-B7D2-49C242B5040B}"/>
              </a:ext>
            </a:extLst>
          </p:cNvPr>
          <p:cNvSpPr txBox="1"/>
          <p:nvPr/>
        </p:nvSpPr>
        <p:spPr>
          <a:xfrm>
            <a:off x="9146380" y="3803599"/>
            <a:ext cx="2095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hum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B771A0-E70C-474E-BEBA-C007F104A6D2}"/>
              </a:ext>
            </a:extLst>
          </p:cNvPr>
          <p:cNvSpPr txBox="1"/>
          <p:nvPr/>
        </p:nvSpPr>
        <p:spPr>
          <a:xfrm>
            <a:off x="7986712" y="5247412"/>
            <a:ext cx="2095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drop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6AA7B0E-E33F-4733-B268-286F2B929002}"/>
              </a:ext>
            </a:extLst>
          </p:cNvPr>
          <p:cNvSpPr txBox="1"/>
          <p:nvPr/>
        </p:nvSpPr>
        <p:spPr>
          <a:xfrm>
            <a:off x="5529260" y="5656987"/>
            <a:ext cx="1635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run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924F2C-7ED9-4D5C-B084-061823DF5751}"/>
              </a:ext>
            </a:extLst>
          </p:cNvPr>
          <p:cNvSpPr txBox="1"/>
          <p:nvPr/>
        </p:nvSpPr>
        <p:spPr>
          <a:xfrm>
            <a:off x="2190750" y="5256713"/>
            <a:ext cx="1952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hop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42E78C-4958-4F61-BF14-D3E062BA58C9}"/>
              </a:ext>
            </a:extLst>
          </p:cNvPr>
          <p:cNvSpPr txBox="1"/>
          <p:nvPr/>
        </p:nvSpPr>
        <p:spPr>
          <a:xfrm>
            <a:off x="1662112" y="3821399"/>
            <a:ext cx="1700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clap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E914D41-698D-4ECC-831F-CED8996D341B}"/>
              </a:ext>
            </a:extLst>
          </p:cNvPr>
          <p:cNvSpPr txBox="1"/>
          <p:nvPr/>
        </p:nvSpPr>
        <p:spPr>
          <a:xfrm>
            <a:off x="1298826" y="2417152"/>
            <a:ext cx="1419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sit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72AE35-24EB-4A62-A743-F27EE30AE797}"/>
              </a:ext>
            </a:extLst>
          </p:cNvPr>
          <p:cNvSpPr txBox="1"/>
          <p:nvPr/>
        </p:nvSpPr>
        <p:spPr>
          <a:xfrm>
            <a:off x="2652712" y="1045553"/>
            <a:ext cx="1419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slip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01045F2-4475-472B-B136-F38034B4D449}"/>
              </a:ext>
            </a:extLst>
          </p:cNvPr>
          <p:cNvCxnSpPr/>
          <p:nvPr/>
        </p:nvCxnSpPr>
        <p:spPr>
          <a:xfrm>
            <a:off x="2509837" y="1933575"/>
            <a:ext cx="170497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B4DF807-86C6-452C-A267-750E60D863BE}"/>
              </a:ext>
            </a:extLst>
          </p:cNvPr>
          <p:cNvCxnSpPr/>
          <p:nvPr/>
        </p:nvCxnSpPr>
        <p:spPr>
          <a:xfrm>
            <a:off x="5029202" y="1209675"/>
            <a:ext cx="170497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DDCF3A4-7FDA-4118-A786-584B03518B10}"/>
              </a:ext>
            </a:extLst>
          </p:cNvPr>
          <p:cNvCxnSpPr/>
          <p:nvPr/>
        </p:nvCxnSpPr>
        <p:spPr>
          <a:xfrm>
            <a:off x="1252540" y="3305175"/>
            <a:ext cx="170497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EBE3352-B805-4F96-8CDA-D6809213251A}"/>
              </a:ext>
            </a:extLst>
          </p:cNvPr>
          <p:cNvCxnSpPr/>
          <p:nvPr/>
        </p:nvCxnSpPr>
        <p:spPr>
          <a:xfrm>
            <a:off x="1657350" y="4829175"/>
            <a:ext cx="170497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A97DC40-B7D2-4C5F-8807-59FB97012C4A}"/>
              </a:ext>
            </a:extLst>
          </p:cNvPr>
          <p:cNvCxnSpPr/>
          <p:nvPr/>
        </p:nvCxnSpPr>
        <p:spPr>
          <a:xfrm>
            <a:off x="2552697" y="6232237"/>
            <a:ext cx="170497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9E94EC1-3346-4335-82ED-20208DD673FA}"/>
              </a:ext>
            </a:extLst>
          </p:cNvPr>
          <p:cNvCxnSpPr/>
          <p:nvPr/>
        </p:nvCxnSpPr>
        <p:spPr>
          <a:xfrm>
            <a:off x="5386387" y="6559402"/>
            <a:ext cx="170497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FD23C84-7964-4725-A535-BBD4B78DF0B0}"/>
              </a:ext>
            </a:extLst>
          </p:cNvPr>
          <p:cNvCxnSpPr>
            <a:cxnSpLocks/>
          </p:cNvCxnSpPr>
          <p:nvPr/>
        </p:nvCxnSpPr>
        <p:spPr>
          <a:xfrm>
            <a:off x="7986712" y="6241762"/>
            <a:ext cx="201453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2D5B508-91F9-4D0D-AD47-C890110D076F}"/>
              </a:ext>
            </a:extLst>
          </p:cNvPr>
          <p:cNvCxnSpPr>
            <a:cxnSpLocks/>
          </p:cNvCxnSpPr>
          <p:nvPr/>
        </p:nvCxnSpPr>
        <p:spPr>
          <a:xfrm>
            <a:off x="8993981" y="4714875"/>
            <a:ext cx="226218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0A9B2FD-0241-4F2A-99D7-44A69C764891}"/>
              </a:ext>
            </a:extLst>
          </p:cNvPr>
          <p:cNvCxnSpPr>
            <a:cxnSpLocks/>
          </p:cNvCxnSpPr>
          <p:nvPr/>
        </p:nvCxnSpPr>
        <p:spPr>
          <a:xfrm>
            <a:off x="9146380" y="3305175"/>
            <a:ext cx="187166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198B5F9-5F60-49F2-A649-93948308E198}"/>
              </a:ext>
            </a:extLst>
          </p:cNvPr>
          <p:cNvCxnSpPr/>
          <p:nvPr/>
        </p:nvCxnSpPr>
        <p:spPr>
          <a:xfrm>
            <a:off x="7289008" y="1933575"/>
            <a:ext cx="170497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558CA86-1129-4F5D-A3D2-8106871B061D}"/>
              </a:ext>
            </a:extLst>
          </p:cNvPr>
          <p:cNvCxnSpPr/>
          <p:nvPr/>
        </p:nvCxnSpPr>
        <p:spPr>
          <a:xfrm>
            <a:off x="4257670" y="2028825"/>
            <a:ext cx="985842" cy="828675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218809B-1611-412D-B279-4FC6AF8A00AF}"/>
              </a:ext>
            </a:extLst>
          </p:cNvPr>
          <p:cNvCxnSpPr>
            <a:cxnSpLocks/>
          </p:cNvCxnSpPr>
          <p:nvPr/>
        </p:nvCxnSpPr>
        <p:spPr>
          <a:xfrm>
            <a:off x="6015033" y="1337940"/>
            <a:ext cx="14292" cy="985298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042BDD9-2131-41A7-A965-FBB57385A8B7}"/>
              </a:ext>
            </a:extLst>
          </p:cNvPr>
          <p:cNvCxnSpPr>
            <a:cxnSpLocks/>
          </p:cNvCxnSpPr>
          <p:nvPr/>
        </p:nvCxnSpPr>
        <p:spPr>
          <a:xfrm>
            <a:off x="3045614" y="3371606"/>
            <a:ext cx="1857379" cy="22256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61D17F7C-7F8D-4F03-8A12-CEF7723B79FE}"/>
              </a:ext>
            </a:extLst>
          </p:cNvPr>
          <p:cNvCxnSpPr>
            <a:cxnSpLocks/>
          </p:cNvCxnSpPr>
          <p:nvPr/>
        </p:nvCxnSpPr>
        <p:spPr>
          <a:xfrm flipV="1">
            <a:off x="3490906" y="4260561"/>
            <a:ext cx="1538296" cy="523764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EB817183-C364-4166-9B8D-7CBD57BBF15F}"/>
              </a:ext>
            </a:extLst>
          </p:cNvPr>
          <p:cNvCxnSpPr>
            <a:cxnSpLocks/>
          </p:cNvCxnSpPr>
          <p:nvPr/>
        </p:nvCxnSpPr>
        <p:spPr>
          <a:xfrm flipV="1">
            <a:off x="4136230" y="4667672"/>
            <a:ext cx="1307307" cy="1471115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A5EAD4B6-19C6-469C-ACD5-58B94384884E}"/>
              </a:ext>
            </a:extLst>
          </p:cNvPr>
          <p:cNvCxnSpPr>
            <a:cxnSpLocks/>
          </p:cNvCxnSpPr>
          <p:nvPr/>
        </p:nvCxnSpPr>
        <p:spPr>
          <a:xfrm flipV="1">
            <a:off x="5419716" y="4784325"/>
            <a:ext cx="461972" cy="1478709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A00E6C54-0515-4EA5-B45F-C55087F0131D}"/>
              </a:ext>
            </a:extLst>
          </p:cNvPr>
          <p:cNvCxnSpPr>
            <a:cxnSpLocks/>
          </p:cNvCxnSpPr>
          <p:nvPr/>
        </p:nvCxnSpPr>
        <p:spPr>
          <a:xfrm flipH="1" flipV="1">
            <a:off x="6948486" y="4616048"/>
            <a:ext cx="1038226" cy="1522739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0C2E70B4-3FAD-4DF9-A7B6-1C32D96DACDA}"/>
              </a:ext>
            </a:extLst>
          </p:cNvPr>
          <p:cNvCxnSpPr>
            <a:cxnSpLocks/>
          </p:cNvCxnSpPr>
          <p:nvPr/>
        </p:nvCxnSpPr>
        <p:spPr>
          <a:xfrm flipH="1" flipV="1">
            <a:off x="7467599" y="4095986"/>
            <a:ext cx="1497806" cy="576448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DD19A816-3ADD-4D6B-9C5A-BDF3CC3573FB}"/>
              </a:ext>
            </a:extLst>
          </p:cNvPr>
          <p:cNvCxnSpPr>
            <a:cxnSpLocks/>
          </p:cNvCxnSpPr>
          <p:nvPr/>
        </p:nvCxnSpPr>
        <p:spPr>
          <a:xfrm flipH="1">
            <a:off x="7403307" y="3292274"/>
            <a:ext cx="1635920" cy="79332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13ACCB8C-20B9-4876-A945-9515886E7447}"/>
              </a:ext>
            </a:extLst>
          </p:cNvPr>
          <p:cNvCxnSpPr>
            <a:cxnSpLocks/>
          </p:cNvCxnSpPr>
          <p:nvPr/>
        </p:nvCxnSpPr>
        <p:spPr>
          <a:xfrm flipH="1">
            <a:off x="6862762" y="2005343"/>
            <a:ext cx="414336" cy="558773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C9A0823B-A05F-4F02-9CFB-4B00A2FAC259}"/>
              </a:ext>
            </a:extLst>
          </p:cNvPr>
          <p:cNvSpPr txBox="1"/>
          <p:nvPr/>
        </p:nvSpPr>
        <p:spPr>
          <a:xfrm>
            <a:off x="5312566" y="369916"/>
            <a:ext cx="1419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wrap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1DF19A4-66EB-4071-957F-1F7C54C200D1}"/>
              </a:ext>
            </a:extLst>
          </p:cNvPr>
          <p:cNvSpPr txBox="1"/>
          <p:nvPr/>
        </p:nvSpPr>
        <p:spPr>
          <a:xfrm>
            <a:off x="7727155" y="1093100"/>
            <a:ext cx="1419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slip</a:t>
            </a:r>
          </a:p>
        </p:txBody>
      </p:sp>
    </p:spTree>
    <p:extLst>
      <p:ext uri="{BB962C8B-B14F-4D97-AF65-F5344CB8AC3E}">
        <p14:creationId xmlns:p14="http://schemas.microsoft.com/office/powerpoint/2010/main" val="2577576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511567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76731501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4891424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patting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humming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dropping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running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hopping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clapping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sitting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flipping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wrapping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slipping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61917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 Adding ‘-ing’ to words of one syllable.  The last letter is doubled to keep the short vowel sound.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4539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6964032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humming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dropping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running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hopping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clapping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flipping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wrapping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slipping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02943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Adding ‘-ing’ to words of one syllable.  The last letter is doubled to keep the short vowel sound.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32064"/>
              </p:ext>
            </p:extLst>
          </p:nvPr>
        </p:nvGraphicFramePr>
        <p:xfrm>
          <a:off x="5062310" y="1439856"/>
          <a:ext cx="5453290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631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3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5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80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60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31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55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364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38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388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388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388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the word search?</a:t>
            </a:r>
          </a:p>
        </p:txBody>
      </p:sp>
    </p:spTree>
    <p:extLst>
      <p:ext uri="{BB962C8B-B14F-4D97-AF65-F5344CB8AC3E}">
        <p14:creationId xmlns:p14="http://schemas.microsoft.com/office/powerpoint/2010/main" val="873916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humming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dropping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running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hopping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clapping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flipping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wrapping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slipping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442217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Adding ‘-ing’ to words of one syllable.  The last letter is doubled to keep the short vowel sound.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Answers: </a:t>
                      </a:r>
                      <a:endParaRPr lang="en-GB" sz="140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749980"/>
              </p:ext>
            </p:extLst>
          </p:nvPr>
        </p:nvGraphicFramePr>
        <p:xfrm>
          <a:off x="5062310" y="1439856"/>
          <a:ext cx="5453290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631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3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5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80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60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31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82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09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044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5057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5063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388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the word search?</a:t>
            </a:r>
          </a:p>
        </p:txBody>
      </p:sp>
    </p:spTree>
    <p:extLst>
      <p:ext uri="{BB962C8B-B14F-4D97-AF65-F5344CB8AC3E}">
        <p14:creationId xmlns:p14="http://schemas.microsoft.com/office/powerpoint/2010/main" val="4250398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16745</TotalTime>
  <Words>566</Words>
  <Application>Microsoft Macintosh PowerPoint</Application>
  <PresentationFormat>Widescreen</PresentationFormat>
  <Paragraphs>335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OpenDyslexicAlta</vt:lpstr>
      <vt:lpstr>Muli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Martin Saunders</cp:lastModifiedBy>
  <cp:revision>360</cp:revision>
  <cp:lastPrinted>2019-04-15T12:15:01Z</cp:lastPrinted>
  <dcterms:created xsi:type="dcterms:W3CDTF">2018-08-06T08:16:18Z</dcterms:created>
  <dcterms:modified xsi:type="dcterms:W3CDTF">2020-06-15T20:06:41Z</dcterms:modified>
</cp:coreProperties>
</file>