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1"/>
  </p:notesMasterIdLst>
  <p:sldIdLst>
    <p:sldId id="256" r:id="rId3"/>
    <p:sldId id="257" r:id="rId4"/>
    <p:sldId id="258" r:id="rId5"/>
    <p:sldId id="259" r:id="rId6"/>
    <p:sldId id="260" r:id="rId7"/>
    <p:sldId id="261" r:id="rId8"/>
    <p:sldId id="262" r:id="rId9"/>
    <p:sldId id="263" r:id="rId10"/>
  </p:sldIdLst>
  <p:sldSz cx="12190413"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629"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6491"/>
          </a:xfrm>
          <a:prstGeom prst="rect">
            <a:avLst/>
          </a:prstGeom>
        </p:spPr>
        <p:txBody>
          <a:bodyPr vert="horz" lIns="91440" tIns="45720" rIns="91440" bIns="45720" rtlCol="0"/>
          <a:lstStyle>
            <a:lvl1pPr algn="r">
              <a:defRPr sz="1200"/>
            </a:lvl1pPr>
          </a:lstStyle>
          <a:p>
            <a:fld id="{4E32AAF2-7B2F-490B-922E-5B629CF8C443}" type="datetimeFigureOut">
              <a:rPr lang="en-GB" smtClean="0"/>
              <a:t>24/03/2021</a:t>
            </a:fld>
            <a:endParaRPr lang="en-GB"/>
          </a:p>
        </p:txBody>
      </p:sp>
      <p:sp>
        <p:nvSpPr>
          <p:cNvPr id="4" name="Slide Image Placeholder 3"/>
          <p:cNvSpPr>
            <a:spLocks noGrp="1" noRot="1" noChangeAspect="1"/>
          </p:cNvSpPr>
          <p:nvPr>
            <p:ph type="sldImg" idx="2"/>
          </p:nvPr>
        </p:nvSpPr>
        <p:spPr>
          <a:xfrm>
            <a:off x="90488" y="744538"/>
            <a:ext cx="6618287"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1599"/>
            <a:ext cx="2946347" cy="49649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599"/>
            <a:ext cx="2946347" cy="496491"/>
          </a:xfrm>
          <a:prstGeom prst="rect">
            <a:avLst/>
          </a:prstGeom>
        </p:spPr>
        <p:txBody>
          <a:bodyPr vert="horz" lIns="91440" tIns="45720" rIns="91440" bIns="45720" rtlCol="0" anchor="b"/>
          <a:lstStyle>
            <a:lvl1pPr algn="r">
              <a:defRPr sz="1200"/>
            </a:lvl1pPr>
          </a:lstStyle>
          <a:p>
            <a:fld id="{0360E0C8-4B61-423A-889A-71EAB103CB9E}" type="slidenum">
              <a:rPr lang="en-GB" smtClean="0"/>
              <a:t>‹#›</a:t>
            </a:fld>
            <a:endParaRPr lang="en-GB"/>
          </a:p>
        </p:txBody>
      </p:sp>
    </p:spTree>
    <p:extLst>
      <p:ext uri="{BB962C8B-B14F-4D97-AF65-F5344CB8AC3E}">
        <p14:creationId xmlns:p14="http://schemas.microsoft.com/office/powerpoint/2010/main" val="3817097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8287" cy="372427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15026180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8287" cy="372427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484731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8287" cy="372427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2125542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1" y="2130426"/>
            <a:ext cx="10361851"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D6D66E-8BBE-4E4E-A650-395C051C0C7D}"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3645625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D6D66E-8BBE-4E4E-A650-395C051C0C7D}"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2124856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59" y="4406901"/>
            <a:ext cx="10361851"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D6D66E-8BBE-4E4E-A650-395C051C0C7D}"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3626716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521"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6793"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D6D66E-8BBE-4E4E-A650-395C051C0C7D}" type="datetimeFigureOut">
              <a:rPr lang="en-GB" smtClean="0"/>
              <a:t>24/03/2021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3313553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D6D66E-8BBE-4E4E-A650-395C051C0C7D}" type="datetimeFigureOut">
              <a:rPr lang="en-GB" smtClean="0"/>
              <a:t>24/03/2021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1168091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D6D66E-8BBE-4E4E-A650-395C051C0C7D}" type="datetimeFigureOut">
              <a:rPr lang="en-GB" smtClean="0"/>
              <a:t>24/03/2021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1445154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D6D66E-8BBE-4E4E-A650-395C051C0C7D}" type="datetimeFigureOut">
              <a:rPr lang="en-GB" smtClean="0"/>
              <a:t>24/03/2021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3951676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1" y="273050"/>
            <a:ext cx="4010562"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D6D66E-8BBE-4E4E-A650-395C051C0C7D}" type="datetimeFigureOut">
              <a:rPr lang="en-GB" smtClean="0"/>
              <a:t>24/03/2021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1889140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0600"/>
            <a:ext cx="7314248"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D6D66E-8BBE-4E4E-A650-395C051C0C7D}" type="datetimeFigureOut">
              <a:rPr lang="en-GB" smtClean="0"/>
              <a:t>24/03/2021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752652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D6D66E-8BBE-4E4E-A650-395C051C0C7D}"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1111625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49" y="274639"/>
            <a:ext cx="2742843"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521" y="274639"/>
            <a:ext cx="8025355"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D6D66E-8BBE-4E4E-A650-395C051C0C7D}" type="datetimeFigureOut">
              <a:rPr lang="en-GB" smtClean="0"/>
              <a:t>24/03/2021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CB602-A54C-4876-AB5D-E5DCDD3FD1D6}" type="slidenum">
              <a:rPr lang="en-GB" smtClean="0"/>
              <a:t>‹#›</a:t>
            </a:fld>
            <a:endParaRPr lang="en-GB"/>
          </a:p>
        </p:txBody>
      </p:sp>
    </p:spTree>
    <p:extLst>
      <p:ext uri="{BB962C8B-B14F-4D97-AF65-F5344CB8AC3E}">
        <p14:creationId xmlns:p14="http://schemas.microsoft.com/office/powerpoint/2010/main" val="509407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 xmlns:a16="http://schemas.microsoft.com/office/drawing/2014/main" id="{3F5FFFCE-C207-2846-8718-D75C344C8C89}"/>
              </a:ext>
            </a:extLst>
          </p:cNvPr>
          <p:cNvSpPr/>
          <p:nvPr userDrawn="1"/>
        </p:nvSpPr>
        <p:spPr>
          <a:xfrm>
            <a:off x="1523800" y="4809507"/>
            <a:ext cx="914281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18" name="Rectangle 17">
            <a:extLst>
              <a:ext uri="{FF2B5EF4-FFF2-40B4-BE49-F238E27FC236}">
                <a16:creationId xmlns="" xmlns:a16="http://schemas.microsoft.com/office/drawing/2014/main" id="{32C481A8-D80A-304F-BD4D-4ACD9B3D8E7E}"/>
              </a:ext>
            </a:extLst>
          </p:cNvPr>
          <p:cNvSpPr/>
          <p:nvPr userDrawn="1"/>
        </p:nvSpPr>
        <p:spPr>
          <a:xfrm>
            <a:off x="3464872" y="2902739"/>
            <a:ext cx="5260670"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3" name="Subtitle 2"/>
          <p:cNvSpPr>
            <a:spLocks noGrp="1"/>
          </p:cNvSpPr>
          <p:nvPr>
            <p:ph type="subTitle" idx="1"/>
          </p:nvPr>
        </p:nvSpPr>
        <p:spPr>
          <a:xfrm>
            <a:off x="1523800" y="4809508"/>
            <a:ext cx="914281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pic>
        <p:nvPicPr>
          <p:cNvPr id="9" name="Picture 8">
            <a:extLst>
              <a:ext uri="{FF2B5EF4-FFF2-40B4-BE49-F238E27FC236}">
                <a16:creationId xmlns="" xmlns:a16="http://schemas.microsoft.com/office/drawing/2014/main" id="{C8310848-5352-7949-AABA-914363C424E6}"/>
              </a:ext>
            </a:extLst>
          </p:cNvPr>
          <p:cNvPicPr>
            <a:picLocks noChangeAspect="1"/>
          </p:cNvPicPr>
          <p:nvPr userDrawn="1"/>
        </p:nvPicPr>
        <p:blipFill>
          <a:blip r:embed="rId2"/>
          <a:stretch>
            <a:fillRect/>
          </a:stretch>
        </p:blipFill>
        <p:spPr>
          <a:xfrm>
            <a:off x="2990461" y="1261687"/>
            <a:ext cx="6209492" cy="1079500"/>
          </a:xfrm>
          <a:prstGeom prst="rect">
            <a:avLst/>
          </a:prstGeom>
        </p:spPr>
      </p:pic>
      <p:sp>
        <p:nvSpPr>
          <p:cNvPr id="14" name="Text Placeholder 13">
            <a:extLst>
              <a:ext uri="{FF2B5EF4-FFF2-40B4-BE49-F238E27FC236}">
                <a16:creationId xmlns="" xmlns:a16="http://schemas.microsoft.com/office/drawing/2014/main" id="{B2F3C88D-BF6E-6D4C-9A25-CACB03AA208B}"/>
              </a:ext>
            </a:extLst>
          </p:cNvPr>
          <p:cNvSpPr>
            <a:spLocks noGrp="1"/>
          </p:cNvSpPr>
          <p:nvPr>
            <p:ph type="body" sz="quarter" idx="13" hasCustomPrompt="1"/>
          </p:nvPr>
        </p:nvSpPr>
        <p:spPr>
          <a:xfrm>
            <a:off x="4970415" y="3115896"/>
            <a:ext cx="641886"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 xmlns:a16="http://schemas.microsoft.com/office/drawing/2014/main" id="{A1D45BA0-7B16-364F-96FA-7CCD74809633}"/>
              </a:ext>
            </a:extLst>
          </p:cNvPr>
          <p:cNvSpPr txBox="1"/>
          <p:nvPr userDrawn="1"/>
        </p:nvSpPr>
        <p:spPr>
          <a:xfrm>
            <a:off x="4038075" y="3115897"/>
            <a:ext cx="932341" cy="369332"/>
          </a:xfrm>
          <a:prstGeom prst="rect">
            <a:avLst/>
          </a:prstGeom>
          <a:noFill/>
        </p:spPr>
        <p:txBody>
          <a:bodyPr wrap="square" rtlCol="0">
            <a:spAutoFit/>
          </a:bodyPr>
          <a:lstStyle/>
          <a:p>
            <a:r>
              <a:rPr lang="en-GB">
                <a:solidFill>
                  <a:prstClr val="black"/>
                </a:solidFill>
                <a:latin typeface="Muli" pitchFamily="2" charset="77"/>
              </a:rPr>
              <a:t>Stage:</a:t>
            </a:r>
          </a:p>
        </p:txBody>
      </p:sp>
      <p:sp>
        <p:nvSpPr>
          <p:cNvPr id="16" name="Text Placeholder 13">
            <a:extLst>
              <a:ext uri="{FF2B5EF4-FFF2-40B4-BE49-F238E27FC236}">
                <a16:creationId xmlns="" xmlns:a16="http://schemas.microsoft.com/office/drawing/2014/main" id="{204E8ED3-ED92-2F44-AA0C-C3500973984C}"/>
              </a:ext>
            </a:extLst>
          </p:cNvPr>
          <p:cNvSpPr>
            <a:spLocks noGrp="1"/>
          </p:cNvSpPr>
          <p:nvPr>
            <p:ph type="body" sz="quarter" idx="14" hasCustomPrompt="1"/>
          </p:nvPr>
        </p:nvSpPr>
        <p:spPr>
          <a:xfrm>
            <a:off x="7046634" y="3115896"/>
            <a:ext cx="641886"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 xmlns:a16="http://schemas.microsoft.com/office/drawing/2014/main" id="{543EE4B3-C0E4-AE42-921D-72A75F2D0332}"/>
              </a:ext>
            </a:extLst>
          </p:cNvPr>
          <p:cNvSpPr txBox="1"/>
          <p:nvPr userDrawn="1"/>
        </p:nvSpPr>
        <p:spPr>
          <a:xfrm>
            <a:off x="6284815" y="3115896"/>
            <a:ext cx="761818" cy="369332"/>
          </a:xfrm>
          <a:prstGeom prst="rect">
            <a:avLst/>
          </a:prstGeom>
          <a:noFill/>
        </p:spPr>
        <p:txBody>
          <a:bodyPr wrap="square" rtlCol="0">
            <a:spAutoFit/>
          </a:bodyPr>
          <a:lstStyle/>
          <a:p>
            <a:r>
              <a:rPr lang="en-GB">
                <a:solidFill>
                  <a:prstClr val="black"/>
                </a:solidFill>
                <a:latin typeface="Muli" pitchFamily="2" charset="77"/>
              </a:rPr>
              <a:t>List:</a:t>
            </a:r>
          </a:p>
        </p:txBody>
      </p:sp>
    </p:spTree>
    <p:extLst>
      <p:ext uri="{BB962C8B-B14F-4D97-AF65-F5344CB8AC3E}">
        <p14:creationId xmlns:p14="http://schemas.microsoft.com/office/powerpoint/2010/main" val="20836428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 xmlns:a16="http://schemas.microsoft.com/office/drawing/2014/main" id="{D22C0101-D23A-5C4E-A28F-EEE925C2BAFE}"/>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graphicFrame>
        <p:nvGraphicFramePr>
          <p:cNvPr id="7" name="Table 6">
            <a:extLst>
              <a:ext uri="{FF2B5EF4-FFF2-40B4-BE49-F238E27FC236}">
                <a16:creationId xmlns=""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4049822725"/>
              </p:ext>
            </p:extLst>
          </p:nvPr>
        </p:nvGraphicFramePr>
        <p:xfrm>
          <a:off x="507934" y="325966"/>
          <a:ext cx="9053923" cy="867834"/>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9" name="Text Placeholder 8">
            <a:extLst>
              <a:ext uri="{FF2B5EF4-FFF2-40B4-BE49-F238E27FC236}">
                <a16:creationId xmlns="" xmlns:a16="http://schemas.microsoft.com/office/drawing/2014/main" id="{7CCCC1F5-259E-4B4B-BD71-985F50066023}"/>
              </a:ext>
            </a:extLst>
          </p:cNvPr>
          <p:cNvSpPr>
            <a:spLocks noGrp="1"/>
          </p:cNvSpPr>
          <p:nvPr>
            <p:ph type="body" sz="quarter" idx="13" hasCustomPrompt="1"/>
          </p:nvPr>
        </p:nvSpPr>
        <p:spPr>
          <a:xfrm>
            <a:off x="1115868" y="34971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 xmlns:a16="http://schemas.microsoft.com/office/drawing/2014/main" id="{D89521DD-EB1B-DB4F-AF92-E0AA49E4BF8E}"/>
              </a:ext>
            </a:extLst>
          </p:cNvPr>
          <p:cNvSpPr>
            <a:spLocks noGrp="1"/>
          </p:cNvSpPr>
          <p:nvPr>
            <p:ph type="body" sz="quarter" idx="14" hasCustomPrompt="1"/>
          </p:nvPr>
        </p:nvSpPr>
        <p:spPr>
          <a:xfrm>
            <a:off x="1115867" y="78804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 xmlns:a16="http://schemas.microsoft.com/office/drawing/2014/main" id="{2B829687-5986-4D4A-9EAC-01CD129F7C40}"/>
              </a:ext>
            </a:extLst>
          </p:cNvPr>
          <p:cNvSpPr>
            <a:spLocks noGrp="1"/>
          </p:cNvSpPr>
          <p:nvPr>
            <p:ph type="body" sz="quarter" idx="15"/>
          </p:nvPr>
        </p:nvSpPr>
        <p:spPr>
          <a:xfrm>
            <a:off x="1662329" y="325967"/>
            <a:ext cx="7899526"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901435868"/>
              </p:ext>
            </p:extLst>
          </p:nvPr>
        </p:nvGraphicFramePr>
        <p:xfrm>
          <a:off x="507934" y="1550668"/>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4129481148"/>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3322346361"/>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158844199"/>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83103548"/>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85982183"/>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204163868"/>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582151694"/>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2428086707"/>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496181646"/>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887969453"/>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773784806"/>
                  </a:ext>
                </a:extLst>
              </a:tr>
              <a:tr h="457200">
                <a:tc>
                  <a:txBody>
                    <a:bodyPr/>
                    <a:lstStyle/>
                    <a:p>
                      <a:endParaRPr lang="en-GB" sz="1600"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3659827967"/>
                  </a:ext>
                </a:extLst>
              </a:tr>
            </a:tbl>
          </a:graphicData>
        </a:graphic>
      </p:graphicFrame>
      <p:sp>
        <p:nvSpPr>
          <p:cNvPr id="16" name="Text Placeholder 15">
            <a:extLst>
              <a:ext uri="{FF2B5EF4-FFF2-40B4-BE49-F238E27FC236}">
                <a16:creationId xmlns="" xmlns:a16="http://schemas.microsoft.com/office/drawing/2014/main" id="{4A42A733-05A7-7244-8430-E2765D4C50FD}"/>
              </a:ext>
            </a:extLst>
          </p:cNvPr>
          <p:cNvSpPr>
            <a:spLocks noGrp="1"/>
          </p:cNvSpPr>
          <p:nvPr>
            <p:ph type="body" sz="quarter" idx="16"/>
          </p:nvPr>
        </p:nvSpPr>
        <p:spPr>
          <a:xfrm>
            <a:off x="507934" y="1995168"/>
            <a:ext cx="2787288"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 xmlns:a16="http://schemas.microsoft.com/office/drawing/2014/main" id="{DDF07794-DDE5-1748-AA98-177CF77DDF88}"/>
              </a:ext>
            </a:extLst>
          </p:cNvPr>
          <p:cNvSpPr>
            <a:spLocks noGrp="1"/>
          </p:cNvSpPr>
          <p:nvPr>
            <p:ph sz="quarter" idx="18"/>
          </p:nvPr>
        </p:nvSpPr>
        <p:spPr>
          <a:xfrm>
            <a:off x="3424745" y="1354611"/>
            <a:ext cx="8380909"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20273736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7633CE64-A964-3E46-A3DD-F645847941CD}"/>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graphicFrame>
        <p:nvGraphicFramePr>
          <p:cNvPr id="13" name="Table 12">
            <a:extLst>
              <a:ext uri="{FF2B5EF4-FFF2-40B4-BE49-F238E27FC236}">
                <a16:creationId xmlns=""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371939112"/>
              </p:ext>
            </p:extLst>
          </p:nvPr>
        </p:nvGraphicFramePr>
        <p:xfrm>
          <a:off x="507934" y="1600196"/>
          <a:ext cx="11149149"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gridCol w="2787288">
                  <a:extLst>
                    <a:ext uri="{9D8B030D-6E8A-4147-A177-3AD203B41FA5}">
                      <a16:colId xmlns="" xmlns:a16="http://schemas.microsoft.com/office/drawing/2014/main" val="20001"/>
                    </a:ext>
                  </a:extLst>
                </a:gridCol>
                <a:gridCol w="2787288">
                  <a:extLst>
                    <a:ext uri="{9D8B030D-6E8A-4147-A177-3AD203B41FA5}">
                      <a16:colId xmlns="" xmlns:a16="http://schemas.microsoft.com/office/drawing/2014/main" val="20002"/>
                    </a:ext>
                  </a:extLst>
                </a:gridCol>
                <a:gridCol w="2787288">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1"/>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2"/>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3"/>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4"/>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5"/>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6"/>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7"/>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8"/>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9"/>
                  </a:ext>
                </a:extLst>
              </a:tr>
              <a:tr h="457200">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10"/>
                  </a:ext>
                </a:extLst>
              </a:tr>
            </a:tbl>
          </a:graphicData>
        </a:graphic>
      </p:graphicFrame>
      <p:graphicFrame>
        <p:nvGraphicFramePr>
          <p:cNvPr id="7" name="Table 6">
            <a:extLst>
              <a:ext uri="{FF2B5EF4-FFF2-40B4-BE49-F238E27FC236}">
                <a16:creationId xmlns=""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87199145"/>
              </p:ext>
            </p:extLst>
          </p:nvPr>
        </p:nvGraphicFramePr>
        <p:xfrm>
          <a:off x="507935" y="325966"/>
          <a:ext cx="9053921" cy="867834"/>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9" name="Text Placeholder 8">
            <a:extLst>
              <a:ext uri="{FF2B5EF4-FFF2-40B4-BE49-F238E27FC236}">
                <a16:creationId xmlns="" xmlns:a16="http://schemas.microsoft.com/office/drawing/2014/main" id="{7CCCC1F5-259E-4B4B-BD71-985F50066023}"/>
              </a:ext>
            </a:extLst>
          </p:cNvPr>
          <p:cNvSpPr>
            <a:spLocks noGrp="1"/>
          </p:cNvSpPr>
          <p:nvPr>
            <p:ph type="body" sz="quarter" idx="13" hasCustomPrompt="1"/>
          </p:nvPr>
        </p:nvSpPr>
        <p:spPr>
          <a:xfrm>
            <a:off x="1115868" y="34971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 xmlns:a16="http://schemas.microsoft.com/office/drawing/2014/main" id="{D89521DD-EB1B-DB4F-AF92-E0AA49E4BF8E}"/>
              </a:ext>
            </a:extLst>
          </p:cNvPr>
          <p:cNvSpPr>
            <a:spLocks noGrp="1"/>
          </p:cNvSpPr>
          <p:nvPr>
            <p:ph type="body" sz="quarter" idx="14" hasCustomPrompt="1"/>
          </p:nvPr>
        </p:nvSpPr>
        <p:spPr>
          <a:xfrm>
            <a:off x="1115867" y="788048"/>
            <a:ext cx="426982"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 xmlns:a16="http://schemas.microsoft.com/office/drawing/2014/main" id="{2B829687-5986-4D4A-9EAC-01CD129F7C40}"/>
              </a:ext>
            </a:extLst>
          </p:cNvPr>
          <p:cNvSpPr>
            <a:spLocks noGrp="1"/>
          </p:cNvSpPr>
          <p:nvPr>
            <p:ph type="body" sz="quarter" idx="15"/>
          </p:nvPr>
        </p:nvSpPr>
        <p:spPr>
          <a:xfrm>
            <a:off x="1662329" y="325967"/>
            <a:ext cx="7899526"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 xmlns:a16="http://schemas.microsoft.com/office/drawing/2014/main" id="{4A42A733-05A7-7244-8430-E2765D4C50FD}"/>
              </a:ext>
            </a:extLst>
          </p:cNvPr>
          <p:cNvSpPr>
            <a:spLocks noGrp="1"/>
          </p:cNvSpPr>
          <p:nvPr>
            <p:ph type="body" sz="quarter" idx="16"/>
          </p:nvPr>
        </p:nvSpPr>
        <p:spPr>
          <a:xfrm>
            <a:off x="507934" y="1995168"/>
            <a:ext cx="2787288"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4061753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2CA7A3E8-3E3C-9545-B15C-D2AF00F7E362}"/>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2" name="Title 1"/>
          <p:cNvSpPr>
            <a:spLocks noGrp="1"/>
          </p:cNvSpPr>
          <p:nvPr>
            <p:ph type="title"/>
          </p:nvPr>
        </p:nvSpPr>
        <p:spPr>
          <a:xfrm>
            <a:off x="838091" y="365127"/>
            <a:ext cx="8779670"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pic>
        <p:nvPicPr>
          <p:cNvPr id="8" name="Picture 7">
            <a:extLst>
              <a:ext uri="{FF2B5EF4-FFF2-40B4-BE49-F238E27FC236}">
                <a16:creationId xmlns=""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33666766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4403F0EC-BACB-B74E-A7F5-23CAB3DFDA3B}"/>
              </a:ext>
            </a:extLst>
          </p:cNvPr>
          <p:cNvSpPr/>
          <p:nvPr userDrawn="1"/>
        </p:nvSpPr>
        <p:spPr>
          <a:xfrm>
            <a:off x="152380" y="137160"/>
            <a:ext cx="11885653"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a:solidFill>
                <a:prstClr val="black"/>
              </a:solidFill>
              <a:latin typeface="Muli" pitchFamily="2" charset="77"/>
            </a:endParaRPr>
          </a:p>
        </p:txBody>
      </p:sp>
      <p:sp>
        <p:nvSpPr>
          <p:cNvPr id="2" name="Title 1"/>
          <p:cNvSpPr>
            <a:spLocks noGrp="1"/>
          </p:cNvSpPr>
          <p:nvPr>
            <p:ph type="title"/>
          </p:nvPr>
        </p:nvSpPr>
        <p:spPr>
          <a:xfrm>
            <a:off x="838091" y="1431925"/>
            <a:ext cx="10514231"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091" y="3520441"/>
            <a:ext cx="10514231"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48930" y="-18580"/>
            <a:ext cx="2296588" cy="1399665"/>
          </a:xfrm>
          <a:prstGeom prst="rect">
            <a:avLst/>
          </a:prstGeom>
        </p:spPr>
      </p:pic>
    </p:spTree>
    <p:extLst>
      <p:ext uri="{BB962C8B-B14F-4D97-AF65-F5344CB8AC3E}">
        <p14:creationId xmlns:p14="http://schemas.microsoft.com/office/powerpoint/2010/main" val="37685829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742" y="1709740"/>
            <a:ext cx="10514231"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742" y="4589465"/>
            <a:ext cx="1051423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2934868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091" y="1825625"/>
            <a:ext cx="518092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1396" y="1825625"/>
            <a:ext cx="518092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6" name="Footer Placeholder 5"/>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7" name="Slide Number Placeholder 6"/>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4547072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679" y="365127"/>
            <a:ext cx="10514231"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680" y="1681163"/>
            <a:ext cx="515711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680" y="2505075"/>
            <a:ext cx="515711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1397" y="1681163"/>
            <a:ext cx="518251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1397" y="2505075"/>
            <a:ext cx="51825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8" name="Footer Placeholder 7"/>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9" name="Slide Number Placeholder 8"/>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861805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4" name="Footer Placeholder 3"/>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5" name="Slide Number Placeholder 4"/>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809450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3" name="Footer Placeholder 2"/>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4" name="Slide Number Placeholder 3"/>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0549733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679" y="457200"/>
            <a:ext cx="393172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2513" y="987427"/>
            <a:ext cx="6171397"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679" y="2057400"/>
            <a:ext cx="39317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6" name="Footer Placeholder 5"/>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7" name="Slide Number Placeholder 6"/>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4313880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679" y="457200"/>
            <a:ext cx="393172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2513" y="987427"/>
            <a:ext cx="6171397"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679" y="2057400"/>
            <a:ext cx="39317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6" name="Footer Placeholder 5"/>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7" name="Slide Number Placeholder 6"/>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7630393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4479472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3765" y="365125"/>
            <a:ext cx="2628558"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092" y="365125"/>
            <a:ext cx="7733293"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091" y="6356352"/>
            <a:ext cx="2742843" cy="365125"/>
          </a:xfrm>
          <a:prstGeom prst="rect">
            <a:avLst/>
          </a:prstGeom>
        </p:spPr>
        <p:txBody>
          <a:bodyPr/>
          <a:lstStyle>
            <a:lvl1pPr>
              <a:defRPr b="0" i="0">
                <a:latin typeface="Muli" pitchFamily="2" charset="77"/>
              </a:defRPr>
            </a:lvl1pPr>
          </a:lstStyle>
          <a:p>
            <a:fld id="{5847DFD5-B20C-0843-B9F3-D331800CC2B1}" type="datetimeFigureOut">
              <a:rPr lang="en-GB" smtClean="0">
                <a:solidFill>
                  <a:prstClr val="black"/>
                </a:solidFill>
              </a:rPr>
              <a:pPr/>
              <a:t>24/03/2021</a:t>
            </a:fld>
            <a:endParaRPr lang="en-GB">
              <a:solidFill>
                <a:prstClr val="black"/>
              </a:solidFill>
            </a:endParaRPr>
          </a:p>
        </p:txBody>
      </p:sp>
      <p:sp>
        <p:nvSpPr>
          <p:cNvPr id="5" name="Footer Placeholder 4"/>
          <p:cNvSpPr>
            <a:spLocks noGrp="1"/>
          </p:cNvSpPr>
          <p:nvPr>
            <p:ph type="ftr" sz="quarter" idx="11"/>
          </p:nvPr>
        </p:nvSpPr>
        <p:spPr>
          <a:xfrm>
            <a:off x="4038075" y="6356352"/>
            <a:ext cx="4114264" cy="365125"/>
          </a:xfrm>
          <a:prstGeom prst="rect">
            <a:avLst/>
          </a:prstGeom>
        </p:spPr>
        <p:txBody>
          <a:bodyPr/>
          <a:lstStyle>
            <a:lvl1pPr>
              <a:defRPr b="0" i="0">
                <a:latin typeface="Muli" pitchFamily="2" charset="77"/>
              </a:defRPr>
            </a:lvl1pPr>
          </a:lstStyle>
          <a:p>
            <a:endParaRPr lang="en-GB">
              <a:solidFill>
                <a:prstClr val="black"/>
              </a:solidFill>
            </a:endParaRPr>
          </a:p>
        </p:txBody>
      </p:sp>
      <p:sp>
        <p:nvSpPr>
          <p:cNvPr id="6" name="Slide Number Placeholder 5"/>
          <p:cNvSpPr>
            <a:spLocks noGrp="1"/>
          </p:cNvSpPr>
          <p:nvPr>
            <p:ph type="sldNum" sz="quarter" idx="12"/>
          </p:nvPr>
        </p:nvSpPr>
        <p:spPr>
          <a:xfrm>
            <a:off x="8609479" y="6356352"/>
            <a:ext cx="2742843" cy="365125"/>
          </a:xfrm>
          <a:prstGeom prst="rect">
            <a:avLst/>
          </a:prstGeom>
        </p:spPr>
        <p:txBody>
          <a:bodyPr/>
          <a:lstStyle>
            <a:lvl1pPr>
              <a:defRPr b="0" i="0">
                <a:latin typeface="Muli" pitchFamily="2" charset="77"/>
              </a:defRPr>
            </a:lvl1pPr>
          </a:lstStyle>
          <a:p>
            <a:fld id="{29D7F810-DEEF-074C-B140-2A2C318EAFDC}"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0591487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1" y="2130428"/>
            <a:ext cx="10361851"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609521" y="6356353"/>
            <a:ext cx="2844430" cy="365125"/>
          </a:xfrm>
          <a:prstGeom prst="rect">
            <a:avLst/>
          </a:prstGeom>
        </p:spPr>
        <p:txBody>
          <a:bodyPr/>
          <a:lstStyle/>
          <a:p>
            <a:fld id="{B00BF910-7697-44B0-8EB1-F63CAD2ED41C}" type="datetimeFigureOut">
              <a:rPr lang="en-GB">
                <a:solidFill>
                  <a:prstClr val="black"/>
                </a:solidFill>
              </a:rPr>
              <a:pPr/>
              <a:t>24/03/2021</a:t>
            </a:fld>
            <a:endParaRPr lang="en-GB">
              <a:solidFill>
                <a:prstClr val="black"/>
              </a:solidFill>
            </a:endParaRPr>
          </a:p>
        </p:txBody>
      </p:sp>
      <p:sp>
        <p:nvSpPr>
          <p:cNvPr id="5" name="Footer Placeholder 4"/>
          <p:cNvSpPr>
            <a:spLocks noGrp="1"/>
          </p:cNvSpPr>
          <p:nvPr>
            <p:ph type="ftr" sz="quarter" idx="11"/>
          </p:nvPr>
        </p:nvSpPr>
        <p:spPr>
          <a:xfrm>
            <a:off x="4165058" y="6356353"/>
            <a:ext cx="3860297"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a:xfrm>
            <a:off x="8736463" y="6356353"/>
            <a:ext cx="2844430" cy="365125"/>
          </a:xfrm>
          <a:prstGeom prst="rect">
            <a:avLst/>
          </a:prstGeom>
        </p:spPr>
        <p:txBody>
          <a:bodyPr/>
          <a:lstStyle/>
          <a:p>
            <a:fld id="{87CB448D-9602-4A50-9FC0-DF1EA76DA366}" type="slidenum">
              <a:rPr lang="en-GB">
                <a:solidFill>
                  <a:prstClr val="black"/>
                </a:solidFill>
              </a:rPr>
              <a:pPr/>
              <a:t>‹#›</a:t>
            </a:fld>
            <a:endParaRPr lang="en-GB">
              <a:solidFill>
                <a:prstClr val="black"/>
              </a:solidFill>
            </a:endParaRPr>
          </a:p>
        </p:txBody>
      </p:sp>
    </p:spTree>
    <p:extLst>
      <p:ext uri="{BB962C8B-B14F-4D97-AF65-F5344CB8AC3E}">
        <p14:creationId xmlns:p14="http://schemas.microsoft.com/office/powerpoint/2010/main" val="4249989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jp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D6D66E-8BBE-4E4E-A650-395C051C0C7D}" type="datetimeFigureOut">
              <a:rPr lang="en-GB" smtClean="0"/>
              <a:t>24/03/2021</a:t>
            </a:fld>
            <a:endParaRPr lang="en-GB"/>
          </a:p>
        </p:txBody>
      </p:sp>
      <p:sp>
        <p:nvSpPr>
          <p:cNvPr id="5" name="Footer Placeholder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5CB602-A54C-4876-AB5D-E5DCDD3FD1D6}" type="slidenum">
              <a:rPr lang="en-GB" smtClean="0"/>
              <a:t>‹#›</a:t>
            </a:fld>
            <a:endParaRPr lang="en-GB"/>
          </a:p>
        </p:txBody>
      </p:sp>
    </p:spTree>
    <p:extLst>
      <p:ext uri="{BB962C8B-B14F-4D97-AF65-F5344CB8AC3E}">
        <p14:creationId xmlns:p14="http://schemas.microsoft.com/office/powerpoint/2010/main" val="3885902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091" y="365127"/>
            <a:ext cx="10514231"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091" y="1825625"/>
            <a:ext cx="10514231"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072317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45188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 xmlns:a16="http://schemas.microsoft.com/office/drawing/2014/main" id="{8EC3230C-370C-4B41-B9ED-BCB463F0FE0D}"/>
              </a:ext>
            </a:extLst>
          </p:cNvPr>
          <p:cNvSpPr>
            <a:spLocks noGrp="1"/>
          </p:cNvSpPr>
          <p:nvPr>
            <p:ph type="subTitle" idx="1"/>
          </p:nvPr>
        </p:nvSpPr>
        <p:spPr/>
        <p:txBody>
          <a:bodyPr anchor="ctr"/>
          <a:lstStyle/>
          <a:p>
            <a:r>
              <a:rPr lang="en-GB"/>
              <a:t>Words ending in ‘-</a:t>
            </a:r>
            <a:r>
              <a:rPr lang="en-GB" err="1"/>
              <a:t>ious’</a:t>
            </a:r>
            <a:endParaRPr lang="en-GB"/>
          </a:p>
        </p:txBody>
      </p:sp>
      <p:sp>
        <p:nvSpPr>
          <p:cNvPr id="3" name="Text Placeholder 2">
            <a:extLst>
              <a:ext uri="{FF2B5EF4-FFF2-40B4-BE49-F238E27FC236}">
                <a16:creationId xmlns="" xmlns:a16="http://schemas.microsoft.com/office/drawing/2014/main" id="{538DAE2D-5C07-104D-8EF6-27195B5740D4}"/>
              </a:ext>
            </a:extLst>
          </p:cNvPr>
          <p:cNvSpPr>
            <a:spLocks noGrp="1"/>
          </p:cNvSpPr>
          <p:nvPr>
            <p:ph type="body" sz="quarter" idx="13"/>
          </p:nvPr>
        </p:nvSpPr>
        <p:spPr/>
        <p:txBody>
          <a:bodyPr/>
          <a:lstStyle/>
          <a:p>
            <a:r>
              <a:rPr lang="en-GB"/>
              <a:t>5</a:t>
            </a:r>
          </a:p>
        </p:txBody>
      </p:sp>
      <p:sp>
        <p:nvSpPr>
          <p:cNvPr id="4" name="Text Placeholder 3">
            <a:extLst>
              <a:ext uri="{FF2B5EF4-FFF2-40B4-BE49-F238E27FC236}">
                <a16:creationId xmlns="" xmlns:a16="http://schemas.microsoft.com/office/drawing/2014/main" id="{37D95D58-D54B-3346-AC15-07D342AE762F}"/>
              </a:ext>
            </a:extLst>
          </p:cNvPr>
          <p:cNvSpPr>
            <a:spLocks noGrp="1"/>
          </p:cNvSpPr>
          <p:nvPr>
            <p:ph type="body" sz="quarter" idx="14"/>
          </p:nvPr>
        </p:nvSpPr>
        <p:spPr/>
        <p:txBody>
          <a:bodyPr/>
          <a:lstStyle/>
          <a:p>
            <a:r>
              <a:rPr lang="en-GB"/>
              <a:t>1</a:t>
            </a:r>
          </a:p>
        </p:txBody>
      </p:sp>
    </p:spTree>
    <p:extLst>
      <p:ext uri="{BB962C8B-B14F-4D97-AF65-F5344CB8AC3E}">
        <p14:creationId xmlns:p14="http://schemas.microsoft.com/office/powerpoint/2010/main" val="385214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F6DBE228-6D41-A748-9592-1AE43A5B939D}"/>
              </a:ext>
            </a:extLst>
          </p:cNvPr>
          <p:cNvSpPr>
            <a:spLocks noGrp="1"/>
          </p:cNvSpPr>
          <p:nvPr>
            <p:ph type="body" sz="quarter" idx="13"/>
          </p:nvPr>
        </p:nvSpPr>
        <p:spPr/>
        <p:txBody>
          <a:bodyPr/>
          <a:lstStyle/>
          <a:p>
            <a:r>
              <a:rPr lang="en-GB"/>
              <a:t>5</a:t>
            </a:r>
          </a:p>
        </p:txBody>
      </p:sp>
      <p:sp>
        <p:nvSpPr>
          <p:cNvPr id="3" name="Text Placeholder 2">
            <a:extLst>
              <a:ext uri="{FF2B5EF4-FFF2-40B4-BE49-F238E27FC236}">
                <a16:creationId xmlns="" xmlns:a16="http://schemas.microsoft.com/office/drawing/2014/main" id="{65C2B884-3FE8-CF4F-BAE3-4C745B9084D3}"/>
              </a:ext>
            </a:extLst>
          </p:cNvPr>
          <p:cNvSpPr>
            <a:spLocks noGrp="1"/>
          </p:cNvSpPr>
          <p:nvPr>
            <p:ph type="body" sz="quarter" idx="14"/>
          </p:nvPr>
        </p:nvSpPr>
        <p:spPr/>
        <p:txBody>
          <a:bodyPr/>
          <a:lstStyle/>
          <a:p>
            <a:r>
              <a:rPr lang="en-GB"/>
              <a:t> 1</a:t>
            </a:r>
          </a:p>
        </p:txBody>
      </p:sp>
      <p:sp>
        <p:nvSpPr>
          <p:cNvPr id="4" name="Text Placeholder 3">
            <a:extLst>
              <a:ext uri="{FF2B5EF4-FFF2-40B4-BE49-F238E27FC236}">
                <a16:creationId xmlns="" xmlns:a16="http://schemas.microsoft.com/office/drawing/2014/main" id="{47B32AF4-9343-2540-89B6-82250EA03E00}"/>
              </a:ext>
            </a:extLst>
          </p:cNvPr>
          <p:cNvSpPr>
            <a:spLocks noGrp="1"/>
          </p:cNvSpPr>
          <p:nvPr>
            <p:ph type="body" sz="quarter" idx="15"/>
          </p:nvPr>
        </p:nvSpPr>
        <p:spPr/>
        <p:txBody>
          <a:bodyPr/>
          <a:lstStyle/>
          <a:p>
            <a:r>
              <a:rPr lang="en-GB"/>
              <a:t>Spelling Rules:  Words ending in ‘-</a:t>
            </a:r>
            <a:r>
              <a:rPr lang="en-GB" err="1"/>
              <a:t>ious</a:t>
            </a:r>
            <a:r>
              <a:rPr lang="en-GB"/>
              <a:t>.’</a:t>
            </a:r>
          </a:p>
          <a:p>
            <a:endParaRPr lang="en-GB"/>
          </a:p>
        </p:txBody>
      </p:sp>
      <p:graphicFrame>
        <p:nvGraphicFramePr>
          <p:cNvPr id="7" name="Table Placeholder 6">
            <a:extLst>
              <a:ext uri="{FF2B5EF4-FFF2-40B4-BE49-F238E27FC236}">
                <a16:creationId xmlns=""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040744790"/>
              </p:ext>
            </p:extLst>
          </p:nvPr>
        </p:nvGraphicFramePr>
        <p:xfrm>
          <a:off x="3428557" y="1311276"/>
          <a:ext cx="8362518" cy="4906074"/>
        </p:xfrm>
        <a:graphic>
          <a:graphicData uri="http://schemas.openxmlformats.org/drawingml/2006/table">
            <a:tbl>
              <a:tblPr firstRow="1" bandRow="1">
                <a:tableStyleId>{5940675A-B579-460E-94D1-54222C63F5DA}</a:tableStyleId>
              </a:tblPr>
              <a:tblGrid>
                <a:gridCol w="1573474">
                  <a:extLst>
                    <a:ext uri="{9D8B030D-6E8A-4147-A177-3AD203B41FA5}">
                      <a16:colId xmlns="" xmlns:a16="http://schemas.microsoft.com/office/drawing/2014/main" val="20000"/>
                    </a:ext>
                  </a:extLst>
                </a:gridCol>
                <a:gridCol w="6789044">
                  <a:extLst>
                    <a:ext uri="{9D8B030D-6E8A-4147-A177-3AD203B41FA5}">
                      <a16:colId xmlns="" xmlns:a16="http://schemas.microsoft.com/office/drawing/2014/main" val="20001"/>
                    </a:ext>
                  </a:extLst>
                </a:gridCol>
              </a:tblGrid>
              <a:tr h="1180763">
                <a:tc>
                  <a:txBody>
                    <a:bodyPr/>
                    <a:lstStyle/>
                    <a:p>
                      <a:r>
                        <a:rPr lang="en-GB" sz="1700" b="0" i="0">
                          <a:latin typeface="Muli" pitchFamily="2" charset="77"/>
                        </a:rPr>
                        <a:t>Introduction</a:t>
                      </a:r>
                    </a:p>
                  </a:txBody>
                  <a:tcPr marL="91428" marR="91428"/>
                </a:tc>
                <a:tc>
                  <a:txBody>
                    <a:bodyPr/>
                    <a:lstStyle/>
                    <a:p>
                      <a:r>
                        <a:rPr lang="en-GB" sz="1700" b="0" i="0">
                          <a:latin typeface="Muli" pitchFamily="2" charset="77"/>
                        </a:rPr>
                        <a:t>Today children will look at words that end in </a:t>
                      </a:r>
                      <a:r>
                        <a:rPr lang="en-GB" sz="1700" b="0" i="0" err="1">
                          <a:latin typeface="Muli" pitchFamily="2" charset="77"/>
                        </a:rPr>
                        <a:t>ious</a:t>
                      </a:r>
                      <a:r>
                        <a:rPr lang="en-GB" sz="1700" b="0" i="0">
                          <a:latin typeface="Muli" pitchFamily="2" charset="77"/>
                        </a:rPr>
                        <a:t>. Within this spelling list there are two main sounds at the end of the words – ‘</a:t>
                      </a:r>
                      <a:r>
                        <a:rPr lang="en-GB" sz="1700" b="0" i="0" err="1">
                          <a:latin typeface="Muli" pitchFamily="2" charset="77"/>
                        </a:rPr>
                        <a:t>tious</a:t>
                      </a:r>
                      <a:r>
                        <a:rPr lang="en-GB" sz="1700" b="0" i="0">
                          <a:latin typeface="Muli" pitchFamily="2" charset="77"/>
                        </a:rPr>
                        <a:t>’ (</a:t>
                      </a:r>
                      <a:r>
                        <a:rPr lang="en-GB" sz="1700" b="0" i="0" err="1">
                          <a:latin typeface="Muli" pitchFamily="2" charset="77"/>
                        </a:rPr>
                        <a:t>shus</a:t>
                      </a:r>
                      <a:r>
                        <a:rPr lang="en-GB" sz="1700" b="0" i="0">
                          <a:latin typeface="Muli" pitchFamily="2" charset="77"/>
                        </a:rPr>
                        <a:t>) and ‘</a:t>
                      </a:r>
                      <a:r>
                        <a:rPr lang="en-GB" sz="1700" b="0" i="0" err="1">
                          <a:latin typeface="Muli" pitchFamily="2" charset="77"/>
                        </a:rPr>
                        <a:t>ious</a:t>
                      </a:r>
                      <a:r>
                        <a:rPr lang="en-GB" sz="1700" b="0" i="0">
                          <a:latin typeface="Muli" pitchFamily="2" charset="77"/>
                        </a:rPr>
                        <a:t>’ (</a:t>
                      </a:r>
                      <a:r>
                        <a:rPr lang="en-GB" sz="1700" b="0" i="0" err="1">
                          <a:latin typeface="Muli" pitchFamily="2" charset="77"/>
                        </a:rPr>
                        <a:t>eeus</a:t>
                      </a:r>
                      <a:r>
                        <a:rPr lang="en-GB" sz="1700" b="0" i="0">
                          <a:latin typeface="Muli" pitchFamily="2" charset="77"/>
                        </a:rPr>
                        <a:t>). </a:t>
                      </a:r>
                    </a:p>
                  </a:txBody>
                  <a:tcPr marL="91428" marR="91428"/>
                </a:tc>
                <a:extLst>
                  <a:ext uri="{0D108BD9-81ED-4DB2-BD59-A6C34878D82A}">
                    <a16:rowId xmlns="" xmlns:a16="http://schemas.microsoft.com/office/drawing/2014/main" val="10000"/>
                  </a:ext>
                </a:extLst>
              </a:tr>
              <a:tr h="1778511">
                <a:tc>
                  <a:txBody>
                    <a:bodyPr/>
                    <a:lstStyle/>
                    <a:p>
                      <a:r>
                        <a:rPr lang="en-GB" sz="1700" b="0" i="0">
                          <a:latin typeface="Muli" pitchFamily="2" charset="77"/>
                        </a:rPr>
                        <a:t>Main Teaching Activity </a:t>
                      </a:r>
                    </a:p>
                  </a:txBody>
                  <a:tcPr marL="91428" marR="91428"/>
                </a:tc>
                <a:tc>
                  <a:txBody>
                    <a:bodyPr/>
                    <a:lstStyle/>
                    <a:p>
                      <a:r>
                        <a:rPr lang="en-GB" sz="1700" b="0" i="0" baseline="0">
                          <a:latin typeface="Muli" pitchFamily="2" charset="77"/>
                        </a:rPr>
                        <a:t>Use the power point slide containing all of the words for this week. Ask children to divide the words in to two groups depending on the sound at the end of them. </a:t>
                      </a:r>
                    </a:p>
                    <a:p>
                      <a:endParaRPr lang="en-GB" sz="1700" b="0" i="0" baseline="0">
                        <a:latin typeface="Muli" pitchFamily="2" charset="77"/>
                      </a:endParaRPr>
                    </a:p>
                    <a:p>
                      <a:r>
                        <a:rPr lang="en-GB" sz="1700" b="0" i="0" baseline="0">
                          <a:latin typeface="Muli" pitchFamily="2" charset="77"/>
                        </a:rPr>
                        <a:t>Share their results and discuss and patterns they can spot (e.g. words ending </a:t>
                      </a:r>
                      <a:r>
                        <a:rPr lang="en-GB" sz="1700" b="0" i="0" baseline="0" err="1">
                          <a:latin typeface="Muli" pitchFamily="2" charset="77"/>
                        </a:rPr>
                        <a:t>tious</a:t>
                      </a:r>
                      <a:r>
                        <a:rPr lang="en-GB" sz="1700" b="0" i="0" baseline="0">
                          <a:latin typeface="Muli" pitchFamily="2" charset="77"/>
                        </a:rPr>
                        <a:t> (</a:t>
                      </a:r>
                      <a:r>
                        <a:rPr lang="en-GB" sz="1700" b="0" i="0" baseline="0" err="1">
                          <a:latin typeface="Muli" pitchFamily="2" charset="77"/>
                        </a:rPr>
                        <a:t>shus</a:t>
                      </a:r>
                      <a:r>
                        <a:rPr lang="en-GB" sz="1700" b="0" i="0" baseline="0">
                          <a:latin typeface="Muli" pitchFamily="2" charset="77"/>
                        </a:rPr>
                        <a:t>) tend to have root words ending in ‘</a:t>
                      </a:r>
                      <a:r>
                        <a:rPr lang="en-GB" sz="1700" b="0" i="0" baseline="0" err="1">
                          <a:latin typeface="Muli" pitchFamily="2" charset="77"/>
                        </a:rPr>
                        <a:t>tion</a:t>
                      </a:r>
                      <a:r>
                        <a:rPr lang="en-GB" sz="1700" b="0" i="0" baseline="0">
                          <a:latin typeface="Muli" pitchFamily="2" charset="77"/>
                        </a:rPr>
                        <a:t>’.</a:t>
                      </a:r>
                    </a:p>
                  </a:txBody>
                  <a:tcPr marL="91428" marR="91428"/>
                </a:tc>
                <a:extLst>
                  <a:ext uri="{0D108BD9-81ED-4DB2-BD59-A6C34878D82A}">
                    <a16:rowId xmlns="" xmlns:a16="http://schemas.microsoft.com/office/drawing/2014/main" val="10001"/>
                  </a:ext>
                </a:extLst>
              </a:tr>
              <a:tr h="1946800">
                <a:tc>
                  <a:txBody>
                    <a:bodyPr/>
                    <a:lstStyle/>
                    <a:p>
                      <a:r>
                        <a:rPr lang="en-GB" sz="1700" b="0" i="0">
                          <a:latin typeface="Muli" pitchFamily="2" charset="77"/>
                        </a:rPr>
                        <a:t>Independent Activity</a:t>
                      </a:r>
                    </a:p>
                  </a:txBody>
                  <a:tcPr marL="91428" marR="9142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a:latin typeface="Muli" pitchFamily="2" charset="77"/>
                        </a:rPr>
                        <a:t>In small groups, one child picks a spelling list word and tells the others what it is. They must write the word on their whiteboard and the first child acts as teacher to check the spellings. The next child then becomes the teacher and they choose a word. Continue until all words have been spelled by the group.</a:t>
                      </a:r>
                    </a:p>
                    <a:p>
                      <a:endParaRPr lang="en-GB" sz="1700" b="0" i="0">
                        <a:latin typeface="Muli" pitchFamily="2" charset="77"/>
                      </a:endParaRPr>
                    </a:p>
                  </a:txBody>
                  <a:tcPr marL="91428" marR="91428"/>
                </a:tc>
                <a:extLst>
                  <a:ext uri="{0D108BD9-81ED-4DB2-BD59-A6C34878D82A}">
                    <a16:rowId xmlns="" xmlns:a16="http://schemas.microsoft.com/office/drawing/2014/main" val="10002"/>
                  </a:ext>
                </a:extLst>
              </a:tr>
            </a:tbl>
          </a:graphicData>
        </a:graphic>
      </p:graphicFrame>
      <p:graphicFrame>
        <p:nvGraphicFramePr>
          <p:cNvPr id="6" name="Table 5">
            <a:extLst>
              <a:ext uri="{FF2B5EF4-FFF2-40B4-BE49-F238E27FC236}">
                <a16:creationId xmlns=""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587109776"/>
              </p:ext>
            </p:extLst>
          </p:nvPr>
        </p:nvGraphicFramePr>
        <p:xfrm>
          <a:off x="516586" y="1554366"/>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1990358411"/>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903598268"/>
                  </a:ext>
                </a:extLst>
              </a:tr>
              <a:tr h="457200">
                <a:tc>
                  <a:txBody>
                    <a:bodyPr/>
                    <a:lstStyle/>
                    <a:p>
                      <a:r>
                        <a:rPr lang="en-GB" b="0" i="0">
                          <a:latin typeface="OpenDyslexicAlta" pitchFamily="2" charset="77"/>
                          <a:ea typeface="OpenDyslexic" charset="0"/>
                          <a:cs typeface="OpenDyslexic" charset="0"/>
                        </a:rPr>
                        <a:t>ambitious</a:t>
                      </a:r>
                    </a:p>
                  </a:txBody>
                  <a:tcPr marL="91428" marR="91428"/>
                </a:tc>
                <a:extLst>
                  <a:ext uri="{0D108BD9-81ED-4DB2-BD59-A6C34878D82A}">
                    <a16:rowId xmlns="" xmlns:a16="http://schemas.microsoft.com/office/drawing/2014/main" val="2347286984"/>
                  </a:ext>
                </a:extLst>
              </a:tr>
              <a:tr h="457200">
                <a:tc>
                  <a:txBody>
                    <a:bodyPr/>
                    <a:lstStyle/>
                    <a:p>
                      <a:r>
                        <a:rPr lang="en-GB" b="0" i="0">
                          <a:latin typeface="OpenDyslexicAlta" pitchFamily="2" charset="77"/>
                          <a:ea typeface="OpenDyslexic" charset="0"/>
                          <a:cs typeface="OpenDyslexic" charset="0"/>
                        </a:rPr>
                        <a:t>infectious</a:t>
                      </a:r>
                    </a:p>
                  </a:txBody>
                  <a:tcPr marL="91428" marR="91428"/>
                </a:tc>
                <a:extLst>
                  <a:ext uri="{0D108BD9-81ED-4DB2-BD59-A6C34878D82A}">
                    <a16:rowId xmlns="" xmlns:a16="http://schemas.microsoft.com/office/drawing/2014/main" val="3918063391"/>
                  </a:ext>
                </a:extLst>
              </a:tr>
              <a:tr h="457200">
                <a:tc>
                  <a:txBody>
                    <a:bodyPr/>
                    <a:lstStyle/>
                    <a:p>
                      <a:r>
                        <a:rPr lang="en-GB" b="0" i="0">
                          <a:latin typeface="OpenDyslexicAlta" pitchFamily="2" charset="77"/>
                          <a:ea typeface="OpenDyslexic" charset="0"/>
                          <a:cs typeface="OpenDyslexic" charset="0"/>
                        </a:rPr>
                        <a:t>fictitious</a:t>
                      </a:r>
                    </a:p>
                  </a:txBody>
                  <a:tcPr marL="91428" marR="91428"/>
                </a:tc>
                <a:extLst>
                  <a:ext uri="{0D108BD9-81ED-4DB2-BD59-A6C34878D82A}">
                    <a16:rowId xmlns="" xmlns:a16="http://schemas.microsoft.com/office/drawing/2014/main" val="3898942181"/>
                  </a:ext>
                </a:extLst>
              </a:tr>
              <a:tr h="457200">
                <a:tc>
                  <a:txBody>
                    <a:bodyPr/>
                    <a:lstStyle/>
                    <a:p>
                      <a:r>
                        <a:rPr lang="en-GB" b="0" i="0">
                          <a:latin typeface="OpenDyslexicAlta" pitchFamily="2" charset="77"/>
                          <a:ea typeface="OpenDyslexic" charset="0"/>
                          <a:cs typeface="OpenDyslexic" charset="0"/>
                        </a:rPr>
                        <a:t>nutritious</a:t>
                      </a:r>
                    </a:p>
                  </a:txBody>
                  <a:tcPr marL="91428" marR="91428"/>
                </a:tc>
                <a:extLst>
                  <a:ext uri="{0D108BD9-81ED-4DB2-BD59-A6C34878D82A}">
                    <a16:rowId xmlns="" xmlns:a16="http://schemas.microsoft.com/office/drawing/2014/main" val="3950875640"/>
                  </a:ext>
                </a:extLst>
              </a:tr>
              <a:tr h="457200">
                <a:tc>
                  <a:txBody>
                    <a:bodyPr/>
                    <a:lstStyle/>
                    <a:p>
                      <a:r>
                        <a:rPr lang="en-GB" b="0" i="0">
                          <a:latin typeface="OpenDyslexicAlta" pitchFamily="2" charset="77"/>
                          <a:ea typeface="OpenDyslexic" charset="0"/>
                          <a:cs typeface="OpenDyslexic" charset="0"/>
                        </a:rPr>
                        <a:t>repetitious</a:t>
                      </a:r>
                    </a:p>
                  </a:txBody>
                  <a:tcPr marL="91428" marR="91428"/>
                </a:tc>
                <a:extLst>
                  <a:ext uri="{0D108BD9-81ED-4DB2-BD59-A6C34878D82A}">
                    <a16:rowId xmlns="" xmlns:a16="http://schemas.microsoft.com/office/drawing/2014/main" val="3767402431"/>
                  </a:ext>
                </a:extLst>
              </a:tr>
              <a:tr h="457200">
                <a:tc>
                  <a:txBody>
                    <a:bodyPr/>
                    <a:lstStyle/>
                    <a:p>
                      <a:r>
                        <a:rPr lang="en-GB" b="0" i="0">
                          <a:latin typeface="OpenDyslexicAlta" pitchFamily="2" charset="77"/>
                          <a:ea typeface="OpenDyslexic" charset="0"/>
                          <a:cs typeface="OpenDyslexic" charset="0"/>
                        </a:rPr>
                        <a:t>amphibious</a:t>
                      </a:r>
                    </a:p>
                  </a:txBody>
                  <a:tcPr marL="91428" marR="91428"/>
                </a:tc>
                <a:extLst>
                  <a:ext uri="{0D108BD9-81ED-4DB2-BD59-A6C34878D82A}">
                    <a16:rowId xmlns="" xmlns:a16="http://schemas.microsoft.com/office/drawing/2014/main" val="2809935397"/>
                  </a:ext>
                </a:extLst>
              </a:tr>
              <a:tr h="457200">
                <a:tc>
                  <a:txBody>
                    <a:bodyPr/>
                    <a:lstStyle/>
                    <a:p>
                      <a:r>
                        <a:rPr lang="en-GB" b="0" i="0">
                          <a:latin typeface="OpenDyslexicAlta" pitchFamily="2" charset="77"/>
                          <a:ea typeface="OpenDyslexic" charset="0"/>
                          <a:cs typeface="OpenDyslexic" charset="0"/>
                        </a:rPr>
                        <a:t>curious</a:t>
                      </a:r>
                    </a:p>
                  </a:txBody>
                  <a:tcPr marL="91428" marR="91428"/>
                </a:tc>
                <a:extLst>
                  <a:ext uri="{0D108BD9-81ED-4DB2-BD59-A6C34878D82A}">
                    <a16:rowId xmlns="" xmlns:a16="http://schemas.microsoft.com/office/drawing/2014/main" val="112119554"/>
                  </a:ext>
                </a:extLst>
              </a:tr>
              <a:tr h="457200">
                <a:tc>
                  <a:txBody>
                    <a:bodyPr/>
                    <a:lstStyle/>
                    <a:p>
                      <a:r>
                        <a:rPr lang="en-GB" b="0" i="0">
                          <a:latin typeface="OpenDyslexicAlta" pitchFamily="2" charset="77"/>
                          <a:ea typeface="OpenDyslexic" charset="0"/>
                          <a:cs typeface="OpenDyslexic" charset="0"/>
                        </a:rPr>
                        <a:t>devious</a:t>
                      </a:r>
                    </a:p>
                  </a:txBody>
                  <a:tcPr marL="91428" marR="91428"/>
                </a:tc>
                <a:extLst>
                  <a:ext uri="{0D108BD9-81ED-4DB2-BD59-A6C34878D82A}">
                    <a16:rowId xmlns="" xmlns:a16="http://schemas.microsoft.com/office/drawing/2014/main" val="2209898552"/>
                  </a:ext>
                </a:extLst>
              </a:tr>
              <a:tr h="457200">
                <a:tc>
                  <a:txBody>
                    <a:bodyPr/>
                    <a:lstStyle/>
                    <a:p>
                      <a:r>
                        <a:rPr lang="en-GB" b="0" i="0">
                          <a:latin typeface="OpenDyslexicAlta" pitchFamily="2" charset="77"/>
                          <a:ea typeface="OpenDyslexic" charset="0"/>
                          <a:cs typeface="OpenDyslexic" charset="0"/>
                        </a:rPr>
                        <a:t>notorious</a:t>
                      </a:r>
                    </a:p>
                  </a:txBody>
                  <a:tcPr marL="91428" marR="91428"/>
                </a:tc>
                <a:extLst>
                  <a:ext uri="{0D108BD9-81ED-4DB2-BD59-A6C34878D82A}">
                    <a16:rowId xmlns="" xmlns:a16="http://schemas.microsoft.com/office/drawing/2014/main" val="98554686"/>
                  </a:ext>
                </a:extLst>
              </a:tr>
              <a:tr h="457200">
                <a:tc>
                  <a:txBody>
                    <a:bodyPr/>
                    <a:lstStyle/>
                    <a:p>
                      <a:r>
                        <a:rPr lang="en-GB" b="0" i="0">
                          <a:latin typeface="OpenDyslexicAlta" pitchFamily="2" charset="77"/>
                          <a:ea typeface="OpenDyslexic" charset="0"/>
                          <a:cs typeface="OpenDyslexic" charset="0"/>
                        </a:rPr>
                        <a:t>obvious</a:t>
                      </a:r>
                    </a:p>
                  </a:txBody>
                  <a:tcPr marL="91428" marR="91428"/>
                </a:tc>
                <a:extLst>
                  <a:ext uri="{0D108BD9-81ED-4DB2-BD59-A6C34878D82A}">
                    <a16:rowId xmlns="" xmlns:a16="http://schemas.microsoft.com/office/drawing/2014/main" val="615534220"/>
                  </a:ext>
                </a:extLst>
              </a:tr>
            </a:tbl>
          </a:graphicData>
        </a:graphic>
      </p:graphicFrame>
    </p:spTree>
    <p:extLst>
      <p:ext uri="{BB962C8B-B14F-4D97-AF65-F5344CB8AC3E}">
        <p14:creationId xmlns:p14="http://schemas.microsoft.com/office/powerpoint/2010/main" val="42656883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F0A06B16-137F-48BF-8281-F3434B4CFCC9}"/>
              </a:ext>
            </a:extLst>
          </p:cNvPr>
          <p:cNvSpPr txBox="1"/>
          <p:nvPr/>
        </p:nvSpPr>
        <p:spPr>
          <a:xfrm>
            <a:off x="428048" y="383572"/>
            <a:ext cx="8580175" cy="1569660"/>
          </a:xfrm>
          <a:prstGeom prst="rect">
            <a:avLst/>
          </a:prstGeom>
          <a:noFill/>
        </p:spPr>
        <p:txBody>
          <a:bodyPr wrap="square" rtlCol="0">
            <a:spAutoFit/>
          </a:bodyPr>
          <a:lstStyle/>
          <a:p>
            <a:r>
              <a:rPr lang="en-GB" sz="2400">
                <a:solidFill>
                  <a:prstClr val="black"/>
                </a:solidFill>
                <a:latin typeface="OpenDyslexicAlta" pitchFamily="2" charset="77"/>
                <a:ea typeface="OpenDyslexic" charset="0"/>
                <a:cs typeface="OpenDyslexic" charset="0"/>
              </a:rPr>
              <a:t>Sort these spellings into two groups. </a:t>
            </a:r>
          </a:p>
          <a:p>
            <a:endParaRPr lang="en-GB" sz="2400">
              <a:solidFill>
                <a:prstClr val="black"/>
              </a:solidFill>
              <a:latin typeface="OpenDyslexicAlta" pitchFamily="2" charset="77"/>
              <a:ea typeface="OpenDyslexic" charset="0"/>
              <a:cs typeface="OpenDyslexic" charset="0"/>
            </a:endParaRPr>
          </a:p>
          <a:p>
            <a:r>
              <a:rPr lang="en-GB" sz="2400">
                <a:solidFill>
                  <a:prstClr val="black"/>
                </a:solidFill>
                <a:latin typeface="OpenDyslexicAlta" pitchFamily="2" charset="77"/>
                <a:ea typeface="OpenDyslexic" charset="0"/>
                <a:cs typeface="OpenDyslexic" charset="0"/>
              </a:rPr>
              <a:t>Those that have a ‘</a:t>
            </a:r>
            <a:r>
              <a:rPr lang="en-GB" sz="2400" err="1">
                <a:solidFill>
                  <a:prstClr val="black"/>
                </a:solidFill>
                <a:latin typeface="OpenDyslexicAlta" pitchFamily="2" charset="77"/>
                <a:ea typeface="OpenDyslexic" charset="0"/>
                <a:cs typeface="OpenDyslexic" charset="0"/>
              </a:rPr>
              <a:t>tious</a:t>
            </a:r>
            <a:r>
              <a:rPr lang="en-GB" sz="2400">
                <a:solidFill>
                  <a:prstClr val="black"/>
                </a:solidFill>
                <a:latin typeface="OpenDyslexicAlta" pitchFamily="2" charset="77"/>
                <a:ea typeface="OpenDyslexic" charset="0"/>
                <a:cs typeface="OpenDyslexic" charset="0"/>
              </a:rPr>
              <a:t>’ (</a:t>
            </a:r>
            <a:r>
              <a:rPr lang="en-GB" sz="2400" err="1">
                <a:solidFill>
                  <a:prstClr val="black"/>
                </a:solidFill>
                <a:latin typeface="OpenDyslexicAlta" pitchFamily="2" charset="77"/>
                <a:ea typeface="OpenDyslexic" charset="0"/>
                <a:cs typeface="OpenDyslexic" charset="0"/>
              </a:rPr>
              <a:t>shus</a:t>
            </a:r>
            <a:r>
              <a:rPr lang="en-GB" sz="2400">
                <a:solidFill>
                  <a:prstClr val="black"/>
                </a:solidFill>
                <a:latin typeface="OpenDyslexicAlta" pitchFamily="2" charset="77"/>
                <a:ea typeface="OpenDyslexic" charset="0"/>
                <a:cs typeface="OpenDyslexic" charset="0"/>
              </a:rPr>
              <a:t>) and ‘</a:t>
            </a:r>
            <a:r>
              <a:rPr lang="en-GB" sz="2400" err="1">
                <a:solidFill>
                  <a:prstClr val="black"/>
                </a:solidFill>
                <a:latin typeface="OpenDyslexicAlta" pitchFamily="2" charset="77"/>
                <a:ea typeface="OpenDyslexic" charset="0"/>
                <a:cs typeface="OpenDyslexic" charset="0"/>
              </a:rPr>
              <a:t>ious</a:t>
            </a:r>
            <a:r>
              <a:rPr lang="en-GB" sz="2400">
                <a:solidFill>
                  <a:prstClr val="black"/>
                </a:solidFill>
                <a:latin typeface="OpenDyslexicAlta" pitchFamily="2" charset="77"/>
                <a:ea typeface="OpenDyslexic" charset="0"/>
                <a:cs typeface="OpenDyslexic" charset="0"/>
              </a:rPr>
              <a:t>’ (</a:t>
            </a:r>
            <a:r>
              <a:rPr lang="en-GB" sz="2400" err="1">
                <a:solidFill>
                  <a:prstClr val="black"/>
                </a:solidFill>
                <a:latin typeface="OpenDyslexicAlta" pitchFamily="2" charset="77"/>
                <a:ea typeface="OpenDyslexic" charset="0"/>
                <a:cs typeface="OpenDyslexic" charset="0"/>
              </a:rPr>
              <a:t>eeus</a:t>
            </a:r>
            <a:r>
              <a:rPr lang="en-GB" sz="2400">
                <a:solidFill>
                  <a:prstClr val="black"/>
                </a:solidFill>
                <a:latin typeface="OpenDyslexicAlta" pitchFamily="2" charset="77"/>
                <a:ea typeface="OpenDyslexic" charset="0"/>
                <a:cs typeface="OpenDyslexic" charset="0"/>
              </a:rPr>
              <a:t>). </a:t>
            </a:r>
          </a:p>
          <a:p>
            <a:r>
              <a:rPr lang="en-GB" sz="2400">
                <a:solidFill>
                  <a:prstClr val="black"/>
                </a:solidFill>
                <a:latin typeface="OpenDyslexicAlta" pitchFamily="2" charset="77"/>
                <a:ea typeface="OpenDyslexic" charset="0"/>
                <a:cs typeface="OpenDyslexic" charset="0"/>
              </a:rPr>
              <a:t> </a:t>
            </a:r>
          </a:p>
        </p:txBody>
      </p:sp>
      <p:graphicFrame>
        <p:nvGraphicFramePr>
          <p:cNvPr id="10" name="Table 9">
            <a:extLst>
              <a:ext uri="{FF2B5EF4-FFF2-40B4-BE49-F238E27FC236}">
                <a16:creationId xmlns="" xmlns:a16="http://schemas.microsoft.com/office/drawing/2014/main" id="{BFAC6E7F-720F-4390-ABC9-C2CA66AED426}"/>
              </a:ext>
            </a:extLst>
          </p:cNvPr>
          <p:cNvGraphicFramePr>
            <a:graphicFrameLocks noGrp="1"/>
          </p:cNvGraphicFramePr>
          <p:nvPr>
            <p:extLst>
              <p:ext uri="{D42A27DB-BD31-4B8C-83A1-F6EECF244321}">
                <p14:modId xmlns:p14="http://schemas.microsoft.com/office/powerpoint/2010/main" val="3422046755"/>
              </p:ext>
            </p:extLst>
          </p:nvPr>
        </p:nvGraphicFramePr>
        <p:xfrm>
          <a:off x="428048" y="2218700"/>
          <a:ext cx="11334323" cy="2743200"/>
        </p:xfrm>
        <a:graphic>
          <a:graphicData uri="http://schemas.openxmlformats.org/drawingml/2006/table">
            <a:tbl>
              <a:tblPr firstRow="1" bandRow="1">
                <a:tableStyleId>{5940675A-B579-460E-94D1-54222C63F5DA}</a:tableStyleId>
              </a:tblPr>
              <a:tblGrid>
                <a:gridCol w="2317940">
                  <a:extLst>
                    <a:ext uri="{9D8B030D-6E8A-4147-A177-3AD203B41FA5}">
                      <a16:colId xmlns="" xmlns:a16="http://schemas.microsoft.com/office/drawing/2014/main" val="3529516601"/>
                    </a:ext>
                  </a:extLst>
                </a:gridCol>
                <a:gridCol w="2217255">
                  <a:extLst>
                    <a:ext uri="{9D8B030D-6E8A-4147-A177-3AD203B41FA5}">
                      <a16:colId xmlns="" xmlns:a16="http://schemas.microsoft.com/office/drawing/2014/main" val="345942729"/>
                    </a:ext>
                  </a:extLst>
                </a:gridCol>
                <a:gridCol w="2153625">
                  <a:extLst>
                    <a:ext uri="{9D8B030D-6E8A-4147-A177-3AD203B41FA5}">
                      <a16:colId xmlns="" xmlns:a16="http://schemas.microsoft.com/office/drawing/2014/main" val="185187011"/>
                    </a:ext>
                  </a:extLst>
                </a:gridCol>
                <a:gridCol w="2229607">
                  <a:extLst>
                    <a:ext uri="{9D8B030D-6E8A-4147-A177-3AD203B41FA5}">
                      <a16:colId xmlns="" xmlns:a16="http://schemas.microsoft.com/office/drawing/2014/main" val="3871539845"/>
                    </a:ext>
                  </a:extLst>
                </a:gridCol>
                <a:gridCol w="2415896">
                  <a:extLst>
                    <a:ext uri="{9D8B030D-6E8A-4147-A177-3AD203B41FA5}">
                      <a16:colId xmlns="" xmlns:a16="http://schemas.microsoft.com/office/drawing/2014/main" val="4212918643"/>
                    </a:ext>
                  </a:extLst>
                </a:gridCol>
              </a:tblGrid>
              <a:tr h="967821">
                <a:tc>
                  <a:txBody>
                    <a:bodyPr/>
                    <a:lstStyle/>
                    <a:p>
                      <a:pPr algn="ctr" fontAlgn="t"/>
                      <a:endParaRPr lang="en-GB" sz="2800" b="0" i="0">
                        <a:latin typeface="OpenDyslexicAlta" pitchFamily="2" charset="77"/>
                      </a:endParaRPr>
                    </a:p>
                    <a:p>
                      <a:pPr algn="ctr" fontAlgn="t"/>
                      <a:r>
                        <a:rPr lang="en-GB" sz="2800" b="0" i="0">
                          <a:latin typeface="OpenDyslexicAlta" pitchFamily="2" charset="77"/>
                        </a:rPr>
                        <a:t>ambitious</a:t>
                      </a:r>
                    </a:p>
                    <a:p>
                      <a:pPr algn="ctr" fontAlgn="t"/>
                      <a:endParaRPr lang="en-GB" sz="2800">
                        <a:latin typeface="OpenDyslexicAlta" pitchFamily="2" charset="77"/>
                      </a:endParaRPr>
                    </a:p>
                  </a:txBody>
                  <a:tcPr marL="91428" marR="91428"/>
                </a:tc>
                <a:tc>
                  <a:txBody>
                    <a:bodyPr/>
                    <a:lstStyle/>
                    <a:p>
                      <a:pPr algn="ctr"/>
                      <a:endParaRPr lang="en-GB" sz="2800" b="0" i="0">
                        <a:latin typeface="OpenDyslexicAlta" pitchFamily="2" charset="77"/>
                      </a:endParaRPr>
                    </a:p>
                    <a:p>
                      <a:pPr algn="ctr"/>
                      <a:r>
                        <a:rPr lang="en-GB" sz="2800" b="0" i="0">
                          <a:latin typeface="OpenDyslexicAlta" pitchFamily="2" charset="77"/>
                        </a:rPr>
                        <a:t>repetitious</a:t>
                      </a:r>
                    </a:p>
                  </a:txBody>
                  <a:tcPr marL="91428" marR="91428"/>
                </a:tc>
                <a:tc>
                  <a:txBody>
                    <a:bodyPr/>
                    <a:lstStyle/>
                    <a:p>
                      <a:pPr algn="ctr"/>
                      <a:endParaRPr lang="en-GB" sz="2800" b="0" i="0">
                        <a:latin typeface="OpenDyslexicAlta" pitchFamily="2" charset="77"/>
                      </a:endParaRPr>
                    </a:p>
                    <a:p>
                      <a:pPr algn="ctr"/>
                      <a:r>
                        <a:rPr lang="en-GB" sz="2800" b="0" i="0">
                          <a:latin typeface="OpenDyslexicAlta" pitchFamily="2" charset="77"/>
                        </a:rPr>
                        <a:t>infectious</a:t>
                      </a:r>
                    </a:p>
                  </a:txBody>
                  <a:tcPr marL="91428" marR="91428"/>
                </a:tc>
                <a:tc>
                  <a:txBody>
                    <a:bodyPr/>
                    <a:lstStyle/>
                    <a:p>
                      <a:pPr algn="ctr"/>
                      <a:endParaRPr lang="en-GB" sz="2800" b="0" i="0">
                        <a:latin typeface="OpenDyslexicAlta" pitchFamily="2" charset="77"/>
                      </a:endParaRPr>
                    </a:p>
                    <a:p>
                      <a:pPr algn="ctr"/>
                      <a:r>
                        <a:rPr lang="en-GB" sz="2800" b="0" i="0">
                          <a:latin typeface="OpenDyslexicAlta" pitchFamily="2" charset="77"/>
                        </a:rPr>
                        <a:t>nutritious</a:t>
                      </a:r>
                    </a:p>
                  </a:txBody>
                  <a:tcPr marL="91428" marR="91428"/>
                </a:tc>
                <a:tc>
                  <a:txBody>
                    <a:bodyPr/>
                    <a:lstStyle/>
                    <a:p>
                      <a:pPr algn="ctr"/>
                      <a:endParaRPr lang="en-GB" sz="2800" b="0" i="0">
                        <a:latin typeface="OpenDyslexicAlta" pitchFamily="2" charset="77"/>
                      </a:endParaRPr>
                    </a:p>
                    <a:p>
                      <a:pPr algn="ctr"/>
                      <a:r>
                        <a:rPr lang="en-GB" sz="2800" b="0" i="0">
                          <a:latin typeface="OpenDyslexicAlta" pitchFamily="2" charset="77"/>
                        </a:rPr>
                        <a:t>curious</a:t>
                      </a:r>
                    </a:p>
                  </a:txBody>
                  <a:tcPr marL="91428" marR="91428"/>
                </a:tc>
                <a:extLst>
                  <a:ext uri="{0D108BD9-81ED-4DB2-BD59-A6C34878D82A}">
                    <a16:rowId xmlns="" xmlns:a16="http://schemas.microsoft.com/office/drawing/2014/main" val="2756955956"/>
                  </a:ext>
                </a:extLst>
              </a:tr>
              <a:tr h="1037038">
                <a:tc>
                  <a:txBody>
                    <a:bodyPr/>
                    <a:lstStyle/>
                    <a:p>
                      <a:pPr algn="ctr"/>
                      <a:endParaRPr lang="en-GB" sz="2800" b="0" i="0">
                        <a:latin typeface="OpenDyslexicAlta" pitchFamily="2" charset="77"/>
                      </a:endParaRPr>
                    </a:p>
                    <a:p>
                      <a:pPr algn="ctr"/>
                      <a:r>
                        <a:rPr lang="en-GB" sz="2800" b="0" i="0">
                          <a:latin typeface="OpenDyslexicAlta" pitchFamily="2" charset="77"/>
                        </a:rPr>
                        <a:t>amphibious</a:t>
                      </a:r>
                    </a:p>
                  </a:txBody>
                  <a:tcPr marL="91428" marR="91428"/>
                </a:tc>
                <a:tc>
                  <a:txBody>
                    <a:bodyPr/>
                    <a:lstStyle/>
                    <a:p>
                      <a:pPr algn="ctr"/>
                      <a:endParaRPr lang="en-GB" sz="2800" b="0" i="0">
                        <a:latin typeface="OpenDyslexicAlta" pitchFamily="2" charset="77"/>
                      </a:endParaRPr>
                    </a:p>
                    <a:p>
                      <a:pPr algn="ctr"/>
                      <a:r>
                        <a:rPr lang="en-GB" sz="2800" b="0" i="0">
                          <a:latin typeface="OpenDyslexicAlta" pitchFamily="2" charset="77"/>
                        </a:rPr>
                        <a:t>fictitious</a:t>
                      </a:r>
                    </a:p>
                  </a:txBody>
                  <a:tcPr marL="91428" marR="9142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b="0" i="0">
                        <a:latin typeface="OpenDyslexicAlta" pitchFamily="2" charset="77"/>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0" i="0">
                          <a:latin typeface="OpenDyslexicAlta" pitchFamily="2" charset="77"/>
                        </a:rPr>
                        <a:t>devious</a:t>
                      </a:r>
                    </a:p>
                  </a:txBody>
                  <a:tcPr marL="91428" marR="91428"/>
                </a:tc>
                <a:tc>
                  <a:txBody>
                    <a:bodyPr/>
                    <a:lstStyle/>
                    <a:p>
                      <a:pPr algn="ctr"/>
                      <a:endParaRPr lang="en-GB" sz="2800" b="0" i="0">
                        <a:latin typeface="OpenDyslexicAlta" pitchFamily="2" charset="77"/>
                      </a:endParaRPr>
                    </a:p>
                    <a:p>
                      <a:pPr algn="ctr"/>
                      <a:r>
                        <a:rPr lang="en-GB" sz="2800" b="0" i="0">
                          <a:latin typeface="OpenDyslexicAlta" pitchFamily="2" charset="77"/>
                        </a:rPr>
                        <a:t>notorious</a:t>
                      </a:r>
                    </a:p>
                  </a:txBody>
                  <a:tcPr marL="91428" marR="91428"/>
                </a:tc>
                <a:tc>
                  <a:txBody>
                    <a:bodyPr/>
                    <a:lstStyle/>
                    <a:p>
                      <a:pPr algn="ctr"/>
                      <a:endParaRPr lang="en-GB" sz="2800" b="0" i="0">
                        <a:latin typeface="OpenDyslexicAlta" pitchFamily="2" charset="77"/>
                      </a:endParaRPr>
                    </a:p>
                    <a:p>
                      <a:pPr algn="ctr"/>
                      <a:r>
                        <a:rPr lang="en-GB" sz="2800" b="0" i="0">
                          <a:latin typeface="OpenDyslexicAlta" pitchFamily="2" charset="77"/>
                        </a:rPr>
                        <a:t>obvious</a:t>
                      </a:r>
                    </a:p>
                    <a:p>
                      <a:pPr algn="ctr"/>
                      <a:endParaRPr lang="en-GB" sz="2800">
                        <a:latin typeface="OpenDyslexicAlta" pitchFamily="2" charset="77"/>
                      </a:endParaRPr>
                    </a:p>
                  </a:txBody>
                  <a:tcPr marL="91428" marR="91428"/>
                </a:tc>
                <a:extLst>
                  <a:ext uri="{0D108BD9-81ED-4DB2-BD59-A6C34878D82A}">
                    <a16:rowId xmlns="" xmlns:a16="http://schemas.microsoft.com/office/drawing/2014/main" val="2964611663"/>
                  </a:ext>
                </a:extLst>
              </a:tr>
            </a:tbl>
          </a:graphicData>
        </a:graphic>
      </p:graphicFrame>
    </p:spTree>
    <p:extLst>
      <p:ext uri="{BB962C8B-B14F-4D97-AF65-F5344CB8AC3E}">
        <p14:creationId xmlns:p14="http://schemas.microsoft.com/office/powerpoint/2010/main" val="35287884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7934" y="1600196"/>
          <a:ext cx="11149152"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gridCol w="2787288">
                  <a:extLst>
                    <a:ext uri="{9D8B030D-6E8A-4147-A177-3AD203B41FA5}">
                      <a16:colId xmlns="" xmlns:a16="http://schemas.microsoft.com/office/drawing/2014/main" val="20001"/>
                    </a:ext>
                  </a:extLst>
                </a:gridCol>
                <a:gridCol w="2787288">
                  <a:extLst>
                    <a:ext uri="{9D8B030D-6E8A-4147-A177-3AD203B41FA5}">
                      <a16:colId xmlns="" xmlns:a16="http://schemas.microsoft.com/office/drawing/2014/main" val="20002"/>
                    </a:ext>
                  </a:extLst>
                </a:gridCol>
                <a:gridCol w="2787288">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marL="91428" marR="91428">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ambitious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infectious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fictitious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nutritious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repetitious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amphibious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curious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devious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notorious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obvious</a:t>
                      </a: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tc>
                  <a:txBody>
                    <a:bodyPr/>
                    <a:lstStyle/>
                    <a:p>
                      <a:endParaRPr lang="en-GB" b="0" i="0">
                        <a:latin typeface="OpenDyslexicAlta" pitchFamily="2" charset="77"/>
                        <a:ea typeface="OpenDyslexic" charset="0"/>
                        <a:cs typeface="OpenDyslexic" charset="0"/>
                      </a:endParaRPr>
                    </a:p>
                  </a:txBody>
                  <a:tcPr marL="91428" marR="91428"/>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73305438"/>
              </p:ext>
            </p:extLst>
          </p:nvPr>
        </p:nvGraphicFramePr>
        <p:xfrm>
          <a:off x="507935" y="325966"/>
          <a:ext cx="9053923" cy="867834"/>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a:latin typeface="Muli" pitchFamily="2" charset="77"/>
                        </a:rPr>
                        <a:t>Spelling</a:t>
                      </a:r>
                      <a:r>
                        <a:rPr lang="en-GB" sz="1400" b="0" i="0" baseline="0">
                          <a:latin typeface="Muli" pitchFamily="2" charset="77"/>
                        </a:rPr>
                        <a:t> Rules: Words ending in ‘-</a:t>
                      </a:r>
                      <a:r>
                        <a:rPr lang="en-GB" sz="1400" baseline="0" err="1"/>
                        <a:t>ious</a:t>
                      </a:r>
                      <a:r>
                        <a:rPr lang="en-GB" sz="1400" baseline="0"/>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p>
                    <a:p>
                      <a:r>
                        <a:rPr lang="en-GB" sz="1400" baseline="0"/>
                        <a:t>Name:</a:t>
                      </a:r>
                      <a:endParaRPr lang="en-GB" sz="1400"/>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1</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27666161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7935" y="1600196"/>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ambitious</a:t>
                      </a:r>
                    </a:p>
                  </a:txBody>
                  <a:tcPr marL="91428" marR="91428"/>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infectious</a:t>
                      </a:r>
                    </a:p>
                  </a:txBody>
                  <a:tcPr marL="91428" marR="91428"/>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fictitious</a:t>
                      </a:r>
                    </a:p>
                  </a:txBody>
                  <a:tcPr marL="91428" marR="91428"/>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nutritious</a:t>
                      </a:r>
                    </a:p>
                  </a:txBody>
                  <a:tcPr marL="91428" marR="91428"/>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repetitious</a:t>
                      </a:r>
                    </a:p>
                  </a:txBody>
                  <a:tcPr marL="91428" marR="91428"/>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amphibious</a:t>
                      </a:r>
                    </a:p>
                  </a:txBody>
                  <a:tcPr marL="91428" marR="91428"/>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curious</a:t>
                      </a:r>
                    </a:p>
                  </a:txBody>
                  <a:tcPr marL="91428" marR="91428"/>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devious</a:t>
                      </a:r>
                    </a:p>
                  </a:txBody>
                  <a:tcPr marL="91428" marR="91428"/>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notorious</a:t>
                      </a:r>
                    </a:p>
                  </a:txBody>
                  <a:tcPr marL="91428" marR="91428"/>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obvious</a:t>
                      </a:r>
                    </a:p>
                  </a:txBody>
                  <a:tcPr marL="91428" marR="91428"/>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61690164"/>
              </p:ext>
            </p:extLst>
          </p:nvPr>
        </p:nvGraphicFramePr>
        <p:xfrm>
          <a:off x="507935" y="325966"/>
          <a:ext cx="9053923" cy="867834"/>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a:latin typeface="Muli" pitchFamily="2" charset="77"/>
                        </a:rPr>
                        <a:t>Spelling</a:t>
                      </a:r>
                      <a:r>
                        <a:rPr lang="en-GB" sz="1400" b="0" i="0" baseline="0">
                          <a:latin typeface="Muli" pitchFamily="2" charset="77"/>
                        </a:rPr>
                        <a:t> Rules: Words ending in ‘-</a:t>
                      </a:r>
                      <a:r>
                        <a:rPr lang="en-GB" sz="1400" baseline="0" err="1">
                          <a:latin typeface="Muli" pitchFamily="2" charset="77"/>
                        </a:rPr>
                        <a:t>ious</a:t>
                      </a:r>
                      <a:r>
                        <a:rPr lang="en-GB" sz="1400" baseline="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1</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8" name="TextBox 7"/>
          <p:cNvSpPr txBox="1"/>
          <p:nvPr/>
        </p:nvSpPr>
        <p:spPr>
          <a:xfrm>
            <a:off x="3449276" y="1397002"/>
            <a:ext cx="8741137" cy="6186309"/>
          </a:xfrm>
          <a:prstGeom prst="rect">
            <a:avLst/>
          </a:prstGeom>
          <a:noFill/>
        </p:spPr>
        <p:txBody>
          <a:bodyPr wrap="square" rtlCol="0">
            <a:spAutoFit/>
          </a:bodyPr>
          <a:lstStyle/>
          <a:p>
            <a:r>
              <a:rPr lang="en-GB" u="sng">
                <a:solidFill>
                  <a:prstClr val="black"/>
                </a:solidFill>
                <a:latin typeface="OpenDyslexicAlta" pitchFamily="2" charset="77"/>
                <a:ea typeface="OpenDyslexic" charset="0"/>
                <a:cs typeface="OpenDyslexic" charset="0"/>
              </a:rPr>
              <a:t>Write the correct spelling into each sentence. </a:t>
            </a:r>
          </a:p>
          <a:p>
            <a:r>
              <a:rPr lang="en-GB">
                <a:solidFill>
                  <a:prstClr val="black"/>
                </a:solidFill>
                <a:latin typeface="OpenDyslexicAlta" pitchFamily="2" charset="77"/>
                <a:ea typeface="OpenDyslexic" charset="0"/>
                <a:cs typeface="OpenDyslexic" charset="0"/>
              </a:rPr>
              <a:t> </a:t>
            </a:r>
          </a:p>
          <a:p>
            <a:r>
              <a:rPr lang="en-GB">
                <a:solidFill>
                  <a:prstClr val="black"/>
                </a:solidFill>
                <a:latin typeface="OpenDyslexicAlta" pitchFamily="2" charset="77"/>
                <a:ea typeface="OpenDyslexic" charset="0"/>
                <a:cs typeface="OpenDyslexic" charset="0"/>
              </a:rPr>
              <a:t>The ____________ creature was suited to both land and water.</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teacher’s __________ laugh was __________ around school.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He was __________ and so he auditioned for The X Factor twice.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_________ cat found himself trapped in the garden shed.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In the school canteen they delivered __________ meals each day.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It was _________ that she did not like him.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criminal mastermind had a _________ plan.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job was very __________ the same task over and over again.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She gave a ___________ version of events. It wasn’t the truth.</a:t>
            </a:r>
          </a:p>
          <a:p>
            <a:endParaRPr lang="en-GB">
              <a:solidFill>
                <a:prstClr val="black"/>
              </a:solidFill>
              <a:latin typeface="OpenDyslexicAlta" pitchFamily="2" charset="77"/>
              <a:ea typeface="OpenDyslexic" charset="0"/>
              <a:cs typeface="OpenDyslexic" charset="0"/>
            </a:endParaRPr>
          </a:p>
          <a:p>
            <a:endParaRPr lang="en-GB">
              <a:solidFill>
                <a:prstClr val="black"/>
              </a:solidFill>
              <a:latin typeface="OpenDyslexicAlta" pitchFamily="2" charset="77"/>
              <a:ea typeface="OpenDyslexic" charset="0"/>
              <a:cs typeface="OpenDyslexic" charset="0"/>
            </a:endParaRPr>
          </a:p>
          <a:p>
            <a:endParaRPr lang="en-GB">
              <a:solidFill>
                <a:prstClr val="black"/>
              </a:solidFill>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40194246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7935" y="1600196"/>
          <a:ext cx="2787288" cy="5029200"/>
        </p:xfrm>
        <a:graphic>
          <a:graphicData uri="http://schemas.openxmlformats.org/drawingml/2006/table">
            <a:tbl>
              <a:tblPr firstRow="1" bandRow="1">
                <a:tableStyleId>{5940675A-B579-460E-94D1-54222C63F5DA}</a:tableStyleId>
              </a:tblPr>
              <a:tblGrid>
                <a:gridCol w="2787288">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marL="91428" marR="91428">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ambitious</a:t>
                      </a:r>
                    </a:p>
                  </a:txBody>
                  <a:tcPr marL="91428" marR="91428"/>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infectious</a:t>
                      </a:r>
                    </a:p>
                  </a:txBody>
                  <a:tcPr marL="91428" marR="91428"/>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fictitious</a:t>
                      </a:r>
                    </a:p>
                  </a:txBody>
                  <a:tcPr marL="91428" marR="91428"/>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nutritious</a:t>
                      </a:r>
                    </a:p>
                  </a:txBody>
                  <a:tcPr marL="91428" marR="91428"/>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repetitious</a:t>
                      </a:r>
                    </a:p>
                  </a:txBody>
                  <a:tcPr marL="91428" marR="91428"/>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amphibious</a:t>
                      </a:r>
                    </a:p>
                  </a:txBody>
                  <a:tcPr marL="91428" marR="91428"/>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curious</a:t>
                      </a:r>
                    </a:p>
                  </a:txBody>
                  <a:tcPr marL="91428" marR="91428"/>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devious</a:t>
                      </a:r>
                    </a:p>
                  </a:txBody>
                  <a:tcPr marL="91428" marR="91428"/>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notorious</a:t>
                      </a:r>
                    </a:p>
                  </a:txBody>
                  <a:tcPr marL="91428" marR="91428"/>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obvious</a:t>
                      </a:r>
                    </a:p>
                  </a:txBody>
                  <a:tcPr marL="91428" marR="91428"/>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30807525"/>
              </p:ext>
            </p:extLst>
          </p:nvPr>
        </p:nvGraphicFramePr>
        <p:xfrm>
          <a:off x="507935" y="325966"/>
          <a:ext cx="9053923" cy="867834"/>
        </p:xfrm>
        <a:graphic>
          <a:graphicData uri="http://schemas.openxmlformats.org/drawingml/2006/table">
            <a:tbl>
              <a:tblPr firstRow="1" bandRow="1">
                <a:tableStyleId>{5940675A-B579-460E-94D1-54222C63F5DA}</a:tableStyleId>
              </a:tblPr>
              <a:tblGrid>
                <a:gridCol w="1164883">
                  <a:extLst>
                    <a:ext uri="{9D8B030D-6E8A-4147-A177-3AD203B41FA5}">
                      <a16:colId xmlns="" xmlns:a16="http://schemas.microsoft.com/office/drawing/2014/main" val="20000"/>
                    </a:ext>
                  </a:extLst>
                </a:gridCol>
                <a:gridCol w="7889040">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marL="91428" marR="91428"/>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a:latin typeface="Muli" pitchFamily="2" charset="77"/>
                        </a:rPr>
                        <a:t>Spelling</a:t>
                      </a:r>
                      <a:r>
                        <a:rPr lang="en-GB" sz="1400" b="0" i="0" baseline="0">
                          <a:latin typeface="Muli" pitchFamily="2" charset="77"/>
                        </a:rPr>
                        <a:t> Rules: Words ending in ‘-</a:t>
                      </a:r>
                      <a:r>
                        <a:rPr lang="en-GB" sz="1400" baseline="0" err="1">
                          <a:latin typeface="Muli" pitchFamily="2" charset="77"/>
                        </a:rPr>
                        <a:t>ious</a:t>
                      </a:r>
                      <a:r>
                        <a:rPr lang="en-GB" sz="1400" baseline="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solidFill>
                            <a:srgbClr val="FF3860"/>
                          </a:solidFill>
                          <a:latin typeface="Muli" pitchFamily="2" charset="77"/>
                        </a:rPr>
                        <a:t>Answers: </a:t>
                      </a:r>
                      <a:endParaRPr lang="en-GB" sz="1400">
                        <a:solidFill>
                          <a:srgbClr val="FF3860"/>
                        </a:solidFill>
                        <a:latin typeface="Muli" pitchFamily="2" charset="77"/>
                      </a:endParaRPr>
                    </a:p>
                  </a:txBody>
                  <a:tcPr marL="91428" marR="91428"/>
                </a:tc>
                <a:extLst>
                  <a:ext uri="{0D108BD9-81ED-4DB2-BD59-A6C34878D82A}">
                    <a16:rowId xmlns="" xmlns:a16="http://schemas.microsoft.com/office/drawing/2014/main" val="10000"/>
                  </a:ext>
                </a:extLst>
              </a:tr>
              <a:tr h="433917">
                <a:tc>
                  <a:txBody>
                    <a:bodyPr/>
                    <a:lstStyle/>
                    <a:p>
                      <a:r>
                        <a:rPr lang="en-GB" sz="1400" b="0" i="0">
                          <a:latin typeface="Muli" pitchFamily="2" charset="77"/>
                        </a:rPr>
                        <a:t>List: 1</a:t>
                      </a:r>
                    </a:p>
                  </a:txBody>
                  <a:tcPr marL="91428" marR="91428"/>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8" name="TextBox 7"/>
          <p:cNvSpPr txBox="1"/>
          <p:nvPr/>
        </p:nvSpPr>
        <p:spPr>
          <a:xfrm>
            <a:off x="3449276" y="1397002"/>
            <a:ext cx="8741137" cy="6186309"/>
          </a:xfrm>
          <a:prstGeom prst="rect">
            <a:avLst/>
          </a:prstGeom>
          <a:noFill/>
        </p:spPr>
        <p:txBody>
          <a:bodyPr wrap="square" rtlCol="0">
            <a:spAutoFit/>
          </a:bodyPr>
          <a:lstStyle/>
          <a:p>
            <a:r>
              <a:rPr lang="en-GB" u="sng">
                <a:solidFill>
                  <a:prstClr val="black"/>
                </a:solidFill>
                <a:latin typeface="OpenDyslexicAlta" pitchFamily="2" charset="77"/>
                <a:ea typeface="OpenDyslexic" charset="0"/>
                <a:cs typeface="OpenDyslexic" charset="0"/>
              </a:rPr>
              <a:t>Write the correct spelling into each sentence. </a:t>
            </a:r>
          </a:p>
          <a:p>
            <a:r>
              <a:rPr lang="en-GB">
                <a:solidFill>
                  <a:prstClr val="black"/>
                </a:solidFill>
                <a:latin typeface="OpenDyslexicAlta" pitchFamily="2" charset="77"/>
                <a:ea typeface="OpenDyslexic" charset="0"/>
                <a:cs typeface="OpenDyslexic" charset="0"/>
              </a:rPr>
              <a:t> </a:t>
            </a:r>
          </a:p>
          <a:p>
            <a:r>
              <a:rPr lang="en-GB">
                <a:solidFill>
                  <a:prstClr val="black"/>
                </a:solidFill>
                <a:latin typeface="OpenDyslexicAlta" pitchFamily="2" charset="77"/>
                <a:ea typeface="OpenDyslexic" charset="0"/>
                <a:cs typeface="OpenDyslexic" charset="0"/>
              </a:rPr>
              <a:t>The _</a:t>
            </a:r>
            <a:r>
              <a:rPr lang="en-GB">
                <a:solidFill>
                  <a:srgbClr val="FF3860"/>
                </a:solidFill>
                <a:latin typeface="OpenDyslexicAlta" pitchFamily="2" charset="77"/>
                <a:ea typeface="OpenDyslexic" charset="0"/>
                <a:cs typeface="OpenDyslexic" charset="0"/>
              </a:rPr>
              <a:t>amphibious</a:t>
            </a:r>
            <a:r>
              <a:rPr lang="en-GB">
                <a:solidFill>
                  <a:prstClr val="black"/>
                </a:solidFill>
                <a:latin typeface="OpenDyslexicAlta" pitchFamily="2" charset="77"/>
                <a:ea typeface="OpenDyslexic" charset="0"/>
                <a:cs typeface="OpenDyslexic" charset="0"/>
              </a:rPr>
              <a:t>_ creature was suited to both land and water.</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teacher’s _</a:t>
            </a:r>
            <a:r>
              <a:rPr lang="en-GB">
                <a:solidFill>
                  <a:srgbClr val="FF3860"/>
                </a:solidFill>
                <a:latin typeface="OpenDyslexicAlta" pitchFamily="2" charset="77"/>
                <a:ea typeface="OpenDyslexic" charset="0"/>
                <a:cs typeface="OpenDyslexic" charset="0"/>
              </a:rPr>
              <a:t>infectious</a:t>
            </a:r>
            <a:r>
              <a:rPr lang="en-GB">
                <a:solidFill>
                  <a:prstClr val="black"/>
                </a:solidFill>
                <a:latin typeface="OpenDyslexicAlta" pitchFamily="2" charset="77"/>
                <a:ea typeface="OpenDyslexic" charset="0"/>
                <a:cs typeface="OpenDyslexic" charset="0"/>
              </a:rPr>
              <a:t>_ laugh was _</a:t>
            </a:r>
            <a:r>
              <a:rPr lang="en-GB">
                <a:solidFill>
                  <a:srgbClr val="FF3860"/>
                </a:solidFill>
                <a:latin typeface="OpenDyslexicAlta" pitchFamily="2" charset="77"/>
                <a:ea typeface="OpenDyslexic" charset="0"/>
                <a:cs typeface="OpenDyslexic" charset="0"/>
              </a:rPr>
              <a:t>notorious</a:t>
            </a:r>
            <a:r>
              <a:rPr lang="en-GB">
                <a:solidFill>
                  <a:prstClr val="black"/>
                </a:solidFill>
                <a:latin typeface="OpenDyslexicAlta" pitchFamily="2" charset="77"/>
                <a:ea typeface="OpenDyslexic" charset="0"/>
                <a:cs typeface="OpenDyslexic" charset="0"/>
              </a:rPr>
              <a:t>_ around school.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He was _</a:t>
            </a:r>
            <a:r>
              <a:rPr lang="en-GB">
                <a:solidFill>
                  <a:srgbClr val="FF3860"/>
                </a:solidFill>
                <a:latin typeface="OpenDyslexicAlta" pitchFamily="2" charset="77"/>
                <a:ea typeface="OpenDyslexic" charset="0"/>
                <a:cs typeface="OpenDyslexic" charset="0"/>
              </a:rPr>
              <a:t>ambitious</a:t>
            </a:r>
            <a:r>
              <a:rPr lang="en-GB">
                <a:solidFill>
                  <a:prstClr val="black"/>
                </a:solidFill>
                <a:latin typeface="OpenDyslexicAlta" pitchFamily="2" charset="77"/>
                <a:ea typeface="OpenDyslexic" charset="0"/>
                <a:cs typeface="OpenDyslexic" charset="0"/>
              </a:rPr>
              <a:t>_ and so he auditioned for The X Factor twice.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_</a:t>
            </a:r>
            <a:r>
              <a:rPr lang="en-GB">
                <a:solidFill>
                  <a:srgbClr val="FF3860"/>
                </a:solidFill>
                <a:latin typeface="OpenDyslexicAlta" pitchFamily="2" charset="77"/>
                <a:ea typeface="OpenDyslexic" charset="0"/>
                <a:cs typeface="OpenDyslexic" charset="0"/>
              </a:rPr>
              <a:t>curious</a:t>
            </a:r>
            <a:r>
              <a:rPr lang="en-GB">
                <a:solidFill>
                  <a:prstClr val="black"/>
                </a:solidFill>
                <a:latin typeface="OpenDyslexicAlta" pitchFamily="2" charset="77"/>
                <a:ea typeface="OpenDyslexic" charset="0"/>
                <a:cs typeface="OpenDyslexic" charset="0"/>
              </a:rPr>
              <a:t>_ cat found himself trapped in the garden shed.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In the school canteen they delivered _</a:t>
            </a:r>
            <a:r>
              <a:rPr lang="en-GB">
                <a:solidFill>
                  <a:srgbClr val="FF3860"/>
                </a:solidFill>
                <a:latin typeface="OpenDyslexicAlta" pitchFamily="2" charset="77"/>
                <a:ea typeface="OpenDyslexic" charset="0"/>
                <a:cs typeface="OpenDyslexic" charset="0"/>
              </a:rPr>
              <a:t>nutritious</a:t>
            </a:r>
            <a:r>
              <a:rPr lang="en-GB">
                <a:solidFill>
                  <a:prstClr val="black"/>
                </a:solidFill>
                <a:latin typeface="OpenDyslexicAlta" pitchFamily="2" charset="77"/>
                <a:ea typeface="OpenDyslexic" charset="0"/>
                <a:cs typeface="OpenDyslexic" charset="0"/>
              </a:rPr>
              <a:t>_ meals each day.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It was _</a:t>
            </a:r>
            <a:r>
              <a:rPr lang="en-GB">
                <a:solidFill>
                  <a:srgbClr val="FF3860"/>
                </a:solidFill>
                <a:latin typeface="OpenDyslexicAlta" pitchFamily="2" charset="77"/>
                <a:ea typeface="OpenDyslexic" charset="0"/>
                <a:cs typeface="OpenDyslexic" charset="0"/>
              </a:rPr>
              <a:t>obvious</a:t>
            </a:r>
            <a:r>
              <a:rPr lang="en-GB">
                <a:solidFill>
                  <a:prstClr val="black"/>
                </a:solidFill>
                <a:latin typeface="OpenDyslexicAlta" pitchFamily="2" charset="77"/>
                <a:ea typeface="OpenDyslexic" charset="0"/>
                <a:cs typeface="OpenDyslexic" charset="0"/>
              </a:rPr>
              <a:t>_ that she did not like him.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criminal mastermind had a _</a:t>
            </a:r>
            <a:r>
              <a:rPr lang="en-GB">
                <a:solidFill>
                  <a:srgbClr val="FF3860"/>
                </a:solidFill>
                <a:latin typeface="OpenDyslexicAlta" pitchFamily="2" charset="77"/>
                <a:ea typeface="OpenDyslexic" charset="0"/>
                <a:cs typeface="OpenDyslexic" charset="0"/>
              </a:rPr>
              <a:t>devious</a:t>
            </a:r>
            <a:r>
              <a:rPr lang="en-GB">
                <a:solidFill>
                  <a:prstClr val="black"/>
                </a:solidFill>
                <a:latin typeface="OpenDyslexicAlta" pitchFamily="2" charset="77"/>
                <a:ea typeface="OpenDyslexic" charset="0"/>
                <a:cs typeface="OpenDyslexic" charset="0"/>
              </a:rPr>
              <a:t>_ plan.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The job was very _</a:t>
            </a:r>
            <a:r>
              <a:rPr lang="en-GB">
                <a:solidFill>
                  <a:srgbClr val="FF3860"/>
                </a:solidFill>
                <a:latin typeface="OpenDyslexicAlta" pitchFamily="2" charset="77"/>
                <a:ea typeface="OpenDyslexic" charset="0"/>
                <a:cs typeface="OpenDyslexic" charset="0"/>
              </a:rPr>
              <a:t>repetitious</a:t>
            </a:r>
            <a:r>
              <a:rPr lang="en-GB">
                <a:solidFill>
                  <a:prstClr val="black"/>
                </a:solidFill>
                <a:latin typeface="OpenDyslexicAlta" pitchFamily="2" charset="77"/>
                <a:ea typeface="OpenDyslexic" charset="0"/>
                <a:cs typeface="OpenDyslexic" charset="0"/>
              </a:rPr>
              <a:t>_ the same task over and over again. </a:t>
            </a:r>
          </a:p>
          <a:p>
            <a:endParaRPr lang="en-GB">
              <a:solidFill>
                <a:prstClr val="black"/>
              </a:solidFill>
              <a:latin typeface="OpenDyslexicAlta" pitchFamily="2" charset="77"/>
              <a:ea typeface="OpenDyslexic" charset="0"/>
              <a:cs typeface="OpenDyslexic" charset="0"/>
            </a:endParaRPr>
          </a:p>
          <a:p>
            <a:r>
              <a:rPr lang="en-GB">
                <a:solidFill>
                  <a:prstClr val="black"/>
                </a:solidFill>
                <a:latin typeface="OpenDyslexicAlta" pitchFamily="2" charset="77"/>
                <a:ea typeface="OpenDyslexic" charset="0"/>
                <a:cs typeface="OpenDyslexic" charset="0"/>
              </a:rPr>
              <a:t>She gave a _</a:t>
            </a:r>
            <a:r>
              <a:rPr lang="en-GB">
                <a:solidFill>
                  <a:srgbClr val="FF3860"/>
                </a:solidFill>
                <a:latin typeface="OpenDyslexicAlta" pitchFamily="2" charset="77"/>
                <a:ea typeface="OpenDyslexic" charset="0"/>
                <a:cs typeface="OpenDyslexic" charset="0"/>
              </a:rPr>
              <a:t>fictitious</a:t>
            </a:r>
            <a:r>
              <a:rPr lang="en-GB">
                <a:solidFill>
                  <a:prstClr val="black"/>
                </a:solidFill>
                <a:latin typeface="OpenDyslexicAlta" pitchFamily="2" charset="77"/>
                <a:ea typeface="OpenDyslexic" charset="0"/>
                <a:cs typeface="OpenDyslexic" charset="0"/>
              </a:rPr>
              <a:t>_ version of events. It wasn’t the truth.</a:t>
            </a:r>
          </a:p>
          <a:p>
            <a:endParaRPr lang="en-GB">
              <a:solidFill>
                <a:prstClr val="black"/>
              </a:solidFill>
              <a:latin typeface="OpenDyslexicAlta" pitchFamily="2" charset="77"/>
              <a:ea typeface="OpenDyslexic" charset="0"/>
              <a:cs typeface="OpenDyslexic" charset="0"/>
            </a:endParaRPr>
          </a:p>
          <a:p>
            <a:endParaRPr lang="en-GB">
              <a:solidFill>
                <a:prstClr val="black"/>
              </a:solidFill>
              <a:latin typeface="OpenDyslexicAlta" pitchFamily="2" charset="77"/>
              <a:ea typeface="OpenDyslexic" charset="0"/>
              <a:cs typeface="OpenDyslexic" charset="0"/>
            </a:endParaRPr>
          </a:p>
          <a:p>
            <a:endParaRPr lang="en-GB">
              <a:solidFill>
                <a:prstClr val="black"/>
              </a:solidFill>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0588813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614" y="188641"/>
            <a:ext cx="227765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6667" y="208073"/>
            <a:ext cx="227765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3385" y="189793"/>
            <a:ext cx="227765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3438" y="209225"/>
            <a:ext cx="227765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644013" y="3487706"/>
            <a:ext cx="227765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6630783" y="3487707"/>
            <a:ext cx="227765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26216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Spelling Shed" id="{C4F81C86-5779-0E48-81E5-305447788964}" vid="{2F96E78E-4C51-8449-B2C6-B9B70AAE1C3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356</TotalTime>
  <Words>347</Words>
  <Application>Microsoft Office PowerPoint</Application>
  <PresentationFormat>Custom</PresentationFormat>
  <Paragraphs>143</Paragraphs>
  <Slides>8</Slides>
  <Notes>3</Notes>
  <HiddenSlides>0</HiddenSlides>
  <MMClips>0</MMClips>
  <ScaleCrop>false</ScaleCrop>
  <HeadingPairs>
    <vt:vector size="4" baseType="variant">
      <vt:variant>
        <vt:lpstr>Theme</vt:lpstr>
      </vt:variant>
      <vt:variant>
        <vt:i4>2</vt:i4>
      </vt:variant>
      <vt:variant>
        <vt:lpstr>Slide Titles</vt:lpstr>
      </vt:variant>
      <vt:variant>
        <vt:i4>8</vt:i4>
      </vt:variant>
    </vt:vector>
  </HeadingPairs>
  <TitlesOfParts>
    <vt:vector size="10"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Adfield</dc:creator>
  <cp:lastModifiedBy>David Adfield</cp:lastModifiedBy>
  <cp:revision>3</cp:revision>
  <cp:lastPrinted>2021-03-24T08:10:44Z</cp:lastPrinted>
  <dcterms:created xsi:type="dcterms:W3CDTF">2021-03-23T10:29:05Z</dcterms:created>
  <dcterms:modified xsi:type="dcterms:W3CDTF">2021-03-24T14:03:22Z</dcterms:modified>
</cp:coreProperties>
</file>