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
  </p:notesMasterIdLst>
  <p:sldIdLst>
    <p:sldId id="256" r:id="rId3"/>
    <p:sldId id="257" r:id="rId4"/>
    <p:sldId id="258" r:id="rId5"/>
    <p:sldId id="259" r:id="rId6"/>
    <p:sldId id="260" r:id="rId7"/>
    <p:sldId id="261" r:id="rId8"/>
  </p:sldIdLst>
  <p:sldSz cx="12190413"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629"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C2C17C-4D2B-4E6E-A984-C1B8C859E4B3}" type="datetimeFigureOut">
              <a:rPr lang="en-GB" smtClean="0"/>
              <a:t>02/06/2021</a:t>
            </a:fld>
            <a:endParaRPr lang="en-GB"/>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1D8D31-2773-4FFA-B7F0-91EA47F07E47}" type="slidenum">
              <a:rPr lang="en-GB" smtClean="0"/>
              <a:t>‹#›</a:t>
            </a:fld>
            <a:endParaRPr lang="en-GB"/>
          </a:p>
        </p:txBody>
      </p:sp>
    </p:spTree>
    <p:extLst>
      <p:ext uri="{BB962C8B-B14F-4D97-AF65-F5344CB8AC3E}">
        <p14:creationId xmlns:p14="http://schemas.microsoft.com/office/powerpoint/2010/main" val="548274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2584023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3517575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426"/>
            <a:ext cx="10361851"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F8EB70D-4E46-4B49-B891-BC8E60CCDCDB}" type="datetimeFigureOut">
              <a:rPr lang="en-GB" smtClean="0"/>
              <a:t>02/06/2021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2612922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8EB70D-4E46-4B49-B891-BC8E60CCDCDB}" type="datetimeFigureOut">
              <a:rPr lang="en-GB" smtClean="0"/>
              <a:t>02/06/2021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248810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59" y="4406901"/>
            <a:ext cx="10361851"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8EB70D-4E46-4B49-B891-BC8E60CCDCDB}" type="datetimeFigureOut">
              <a:rPr lang="en-GB" smtClean="0"/>
              <a:t>02/06/2021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3087981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F8EB70D-4E46-4B49-B891-BC8E60CCDCDB}" type="datetimeFigureOut">
              <a:rPr lang="en-GB" smtClean="0"/>
              <a:t>02/06/2021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4290268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F8EB70D-4E46-4B49-B891-BC8E60CCDCDB}" type="datetimeFigureOut">
              <a:rPr lang="en-GB" smtClean="0"/>
              <a:t>02/06/2021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3824201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F8EB70D-4E46-4B49-B891-BC8E60CCDCDB}" type="datetimeFigureOut">
              <a:rPr lang="en-GB" smtClean="0"/>
              <a:t>02/06/2021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1647806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8EB70D-4E46-4B49-B891-BC8E60CCDCDB}" type="datetimeFigureOut">
              <a:rPr lang="en-GB" smtClean="0"/>
              <a:t>02/06/2021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2603044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1" y="273050"/>
            <a:ext cx="4010562"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8EB70D-4E46-4B49-B891-BC8E60CCDCDB}" type="datetimeFigureOut">
              <a:rPr lang="en-GB" smtClean="0"/>
              <a:t>02/06/2021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2570302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0600"/>
            <a:ext cx="7314248"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8EB70D-4E46-4B49-B891-BC8E60CCDCDB}" type="datetimeFigureOut">
              <a:rPr lang="en-GB" smtClean="0"/>
              <a:t>02/06/2021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2010235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8EB70D-4E46-4B49-B891-BC8E60CCDCDB}" type="datetimeFigureOut">
              <a:rPr lang="en-GB" smtClean="0"/>
              <a:t>02/06/2021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4175991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49" y="274639"/>
            <a:ext cx="2742843"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521" y="274639"/>
            <a:ext cx="8025355"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8EB70D-4E46-4B49-B891-BC8E60CCDCDB}" type="datetimeFigureOut">
              <a:rPr lang="en-GB" smtClean="0"/>
              <a:t>02/06/2021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524C51-C683-4D91-B29E-8ABAD8817A46}" type="slidenum">
              <a:rPr lang="en-GB" smtClean="0"/>
              <a:t>‹#›</a:t>
            </a:fld>
            <a:endParaRPr lang="en-GB"/>
          </a:p>
        </p:txBody>
      </p:sp>
    </p:spTree>
    <p:extLst>
      <p:ext uri="{BB962C8B-B14F-4D97-AF65-F5344CB8AC3E}">
        <p14:creationId xmlns:p14="http://schemas.microsoft.com/office/powerpoint/2010/main" val="3471818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 xmlns:a16="http://schemas.microsoft.com/office/drawing/2014/main" id="{3F5FFFCE-C207-2846-8718-D75C344C8C89}"/>
              </a:ext>
            </a:extLst>
          </p:cNvPr>
          <p:cNvSpPr/>
          <p:nvPr userDrawn="1"/>
        </p:nvSpPr>
        <p:spPr>
          <a:xfrm>
            <a:off x="1523800" y="4809507"/>
            <a:ext cx="914281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18" name="Rectangle 17">
            <a:extLst>
              <a:ext uri="{FF2B5EF4-FFF2-40B4-BE49-F238E27FC236}">
                <a16:creationId xmlns="" xmlns:a16="http://schemas.microsoft.com/office/drawing/2014/main" id="{32C481A8-D80A-304F-BD4D-4ACD9B3D8E7E}"/>
              </a:ext>
            </a:extLst>
          </p:cNvPr>
          <p:cNvSpPr/>
          <p:nvPr userDrawn="1"/>
        </p:nvSpPr>
        <p:spPr>
          <a:xfrm>
            <a:off x="3464872" y="2902739"/>
            <a:ext cx="5260670"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3" name="Subtitle 2"/>
          <p:cNvSpPr>
            <a:spLocks noGrp="1"/>
          </p:cNvSpPr>
          <p:nvPr>
            <p:ph type="subTitle" idx="1"/>
          </p:nvPr>
        </p:nvSpPr>
        <p:spPr>
          <a:xfrm>
            <a:off x="1523800" y="4809508"/>
            <a:ext cx="914281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pic>
        <p:nvPicPr>
          <p:cNvPr id="9" name="Picture 8">
            <a:extLst>
              <a:ext uri="{FF2B5EF4-FFF2-40B4-BE49-F238E27FC236}">
                <a16:creationId xmlns="" xmlns:a16="http://schemas.microsoft.com/office/drawing/2014/main" id="{C8310848-5352-7949-AABA-914363C424E6}"/>
              </a:ext>
            </a:extLst>
          </p:cNvPr>
          <p:cNvPicPr>
            <a:picLocks noChangeAspect="1"/>
          </p:cNvPicPr>
          <p:nvPr userDrawn="1"/>
        </p:nvPicPr>
        <p:blipFill>
          <a:blip r:embed="rId2"/>
          <a:stretch>
            <a:fillRect/>
          </a:stretch>
        </p:blipFill>
        <p:spPr>
          <a:xfrm>
            <a:off x="2990461" y="1261687"/>
            <a:ext cx="6209492" cy="1079500"/>
          </a:xfrm>
          <a:prstGeom prst="rect">
            <a:avLst/>
          </a:prstGeom>
        </p:spPr>
      </p:pic>
      <p:sp>
        <p:nvSpPr>
          <p:cNvPr id="14" name="Text Placeholder 13">
            <a:extLst>
              <a:ext uri="{FF2B5EF4-FFF2-40B4-BE49-F238E27FC236}">
                <a16:creationId xmlns="" xmlns:a16="http://schemas.microsoft.com/office/drawing/2014/main" id="{B2F3C88D-BF6E-6D4C-9A25-CACB03AA208B}"/>
              </a:ext>
            </a:extLst>
          </p:cNvPr>
          <p:cNvSpPr>
            <a:spLocks noGrp="1"/>
          </p:cNvSpPr>
          <p:nvPr>
            <p:ph type="body" sz="quarter" idx="13" hasCustomPrompt="1"/>
          </p:nvPr>
        </p:nvSpPr>
        <p:spPr>
          <a:xfrm>
            <a:off x="4970415" y="3115896"/>
            <a:ext cx="641886"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 xmlns:a16="http://schemas.microsoft.com/office/drawing/2014/main" id="{A1D45BA0-7B16-364F-96FA-7CCD74809633}"/>
              </a:ext>
            </a:extLst>
          </p:cNvPr>
          <p:cNvSpPr txBox="1"/>
          <p:nvPr userDrawn="1"/>
        </p:nvSpPr>
        <p:spPr>
          <a:xfrm>
            <a:off x="4038075" y="3115897"/>
            <a:ext cx="932341" cy="369332"/>
          </a:xfrm>
          <a:prstGeom prst="rect">
            <a:avLst/>
          </a:prstGeom>
          <a:noFill/>
        </p:spPr>
        <p:txBody>
          <a:bodyPr wrap="square" rtlCol="0">
            <a:spAutoFit/>
          </a:bodyPr>
          <a:lstStyle/>
          <a:p>
            <a:r>
              <a:rPr lang="en-GB">
                <a:solidFill>
                  <a:prstClr val="black"/>
                </a:solidFill>
                <a:latin typeface="Muli" pitchFamily="2" charset="77"/>
              </a:rPr>
              <a:t>Stage:</a:t>
            </a:r>
          </a:p>
        </p:txBody>
      </p:sp>
      <p:sp>
        <p:nvSpPr>
          <p:cNvPr id="16" name="Text Placeholder 13">
            <a:extLst>
              <a:ext uri="{FF2B5EF4-FFF2-40B4-BE49-F238E27FC236}">
                <a16:creationId xmlns="" xmlns:a16="http://schemas.microsoft.com/office/drawing/2014/main" id="{204E8ED3-ED92-2F44-AA0C-C3500973984C}"/>
              </a:ext>
            </a:extLst>
          </p:cNvPr>
          <p:cNvSpPr>
            <a:spLocks noGrp="1"/>
          </p:cNvSpPr>
          <p:nvPr>
            <p:ph type="body" sz="quarter" idx="14" hasCustomPrompt="1"/>
          </p:nvPr>
        </p:nvSpPr>
        <p:spPr>
          <a:xfrm>
            <a:off x="7046634" y="3115896"/>
            <a:ext cx="641886"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 xmlns:a16="http://schemas.microsoft.com/office/drawing/2014/main" id="{543EE4B3-C0E4-AE42-921D-72A75F2D0332}"/>
              </a:ext>
            </a:extLst>
          </p:cNvPr>
          <p:cNvSpPr txBox="1"/>
          <p:nvPr userDrawn="1"/>
        </p:nvSpPr>
        <p:spPr>
          <a:xfrm>
            <a:off x="6284815" y="3115897"/>
            <a:ext cx="761818" cy="369332"/>
          </a:xfrm>
          <a:prstGeom prst="rect">
            <a:avLst/>
          </a:prstGeom>
          <a:noFill/>
        </p:spPr>
        <p:txBody>
          <a:bodyPr wrap="square" rtlCol="0">
            <a:spAutoFit/>
          </a:bodyPr>
          <a:lstStyle/>
          <a:p>
            <a:r>
              <a:rPr lang="en-GB">
                <a:solidFill>
                  <a:prstClr val="black"/>
                </a:solidFill>
                <a:latin typeface="Muli" pitchFamily="2" charset="77"/>
              </a:rPr>
              <a:t>List:</a:t>
            </a:r>
          </a:p>
        </p:txBody>
      </p:sp>
    </p:spTree>
    <p:extLst>
      <p:ext uri="{BB962C8B-B14F-4D97-AF65-F5344CB8AC3E}">
        <p14:creationId xmlns:p14="http://schemas.microsoft.com/office/powerpoint/2010/main" val="586723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 xmlns:a16="http://schemas.microsoft.com/office/drawing/2014/main" id="{D22C0101-D23A-5C4E-A28F-EEE925C2BAFE}"/>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733804547"/>
              </p:ext>
            </p:extLst>
          </p:nvPr>
        </p:nvGraphicFramePr>
        <p:xfrm>
          <a:off x="507934" y="325966"/>
          <a:ext cx="9053923"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5868" y="34971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5867" y="78804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329" y="325967"/>
            <a:ext cx="7899526"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1201266243"/>
              </p:ext>
            </p:extLst>
          </p:nvPr>
        </p:nvGraphicFramePr>
        <p:xfrm>
          <a:off x="507934" y="1550668"/>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4129481148"/>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3322346361"/>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158844199"/>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83103548"/>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85982183"/>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204163868"/>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582151694"/>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2428086707"/>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496181646"/>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887969453"/>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773784806"/>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659827967"/>
                  </a:ext>
                </a:extLst>
              </a:tr>
            </a:tbl>
          </a:graphicData>
        </a:graphic>
      </p:graphicFrame>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7934" y="1995168"/>
            <a:ext cx="2787288"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 xmlns:a16="http://schemas.microsoft.com/office/drawing/2014/main" id="{DDF07794-DDE5-1748-AA98-177CF77DDF88}"/>
              </a:ext>
            </a:extLst>
          </p:cNvPr>
          <p:cNvSpPr>
            <a:spLocks noGrp="1"/>
          </p:cNvSpPr>
          <p:nvPr>
            <p:ph sz="quarter" idx="18"/>
          </p:nvPr>
        </p:nvSpPr>
        <p:spPr>
          <a:xfrm>
            <a:off x="3424745" y="1354611"/>
            <a:ext cx="8380909"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1810269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7633CE64-A964-3E46-A3DD-F645847941CD}"/>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graphicFrame>
        <p:nvGraphicFramePr>
          <p:cNvPr id="13" name="Table 12">
            <a:extLst>
              <a:ext uri="{FF2B5EF4-FFF2-40B4-BE49-F238E27FC236}">
                <a16:creationId xmlns=""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3666372244"/>
              </p:ext>
            </p:extLst>
          </p:nvPr>
        </p:nvGraphicFramePr>
        <p:xfrm>
          <a:off x="507934" y="1600196"/>
          <a:ext cx="11149149"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gridCol w="2787288">
                  <a:extLst>
                    <a:ext uri="{9D8B030D-6E8A-4147-A177-3AD203B41FA5}">
                      <a16:colId xmlns="" xmlns:a16="http://schemas.microsoft.com/office/drawing/2014/main" val="20001"/>
                    </a:ext>
                  </a:extLst>
                </a:gridCol>
                <a:gridCol w="2787288">
                  <a:extLst>
                    <a:ext uri="{9D8B030D-6E8A-4147-A177-3AD203B41FA5}">
                      <a16:colId xmlns="" xmlns:a16="http://schemas.microsoft.com/office/drawing/2014/main" val="20002"/>
                    </a:ext>
                  </a:extLst>
                </a:gridCol>
                <a:gridCol w="2787288">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1"/>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2"/>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3"/>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4"/>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5"/>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6"/>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7"/>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8"/>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9"/>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10"/>
                  </a:ext>
                </a:extLst>
              </a:tr>
            </a:tbl>
          </a:graphicData>
        </a:graphic>
      </p:graphicFrame>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1344777474"/>
              </p:ext>
            </p:extLst>
          </p:nvPr>
        </p:nvGraphicFramePr>
        <p:xfrm>
          <a:off x="507935" y="325966"/>
          <a:ext cx="9053921"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5868" y="34971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5867" y="78804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329" y="325967"/>
            <a:ext cx="7899526"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7934" y="1995168"/>
            <a:ext cx="2787288"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40168687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2CA7A3E8-3E3C-9545-B15C-D2AF00F7E362}"/>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2" name="Title 1"/>
          <p:cNvSpPr>
            <a:spLocks noGrp="1"/>
          </p:cNvSpPr>
          <p:nvPr>
            <p:ph type="title"/>
          </p:nvPr>
        </p:nvSpPr>
        <p:spPr>
          <a:xfrm>
            <a:off x="838091" y="365127"/>
            <a:ext cx="8779670"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pic>
        <p:nvPicPr>
          <p:cNvPr id="8" name="Picture 7">
            <a:extLst>
              <a:ext uri="{FF2B5EF4-FFF2-40B4-BE49-F238E27FC236}">
                <a16:creationId xmlns=""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17652498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4403F0EC-BACB-B74E-A7F5-23CAB3DFDA3B}"/>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2" name="Title 1"/>
          <p:cNvSpPr>
            <a:spLocks noGrp="1"/>
          </p:cNvSpPr>
          <p:nvPr>
            <p:ph type="title"/>
          </p:nvPr>
        </p:nvSpPr>
        <p:spPr>
          <a:xfrm>
            <a:off x="838091" y="1431925"/>
            <a:ext cx="10514231"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091" y="3520441"/>
            <a:ext cx="10514231"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4259463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742" y="1709740"/>
            <a:ext cx="10514231"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742" y="4589465"/>
            <a:ext cx="1051423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9583881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091" y="1825625"/>
            <a:ext cx="518092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1396" y="1825625"/>
            <a:ext cx="518092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6" name="Footer Placeholder 5"/>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7" name="Slide Number Placeholder 6"/>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5082586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679" y="365127"/>
            <a:ext cx="10514231"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680" y="1681163"/>
            <a:ext cx="515711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680" y="2505075"/>
            <a:ext cx="515711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1397" y="1681163"/>
            <a:ext cx="518251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1397" y="2505075"/>
            <a:ext cx="51825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8" name="Footer Placeholder 7"/>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9" name="Slide Number Placeholder 8"/>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9326380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4" name="Footer Placeholder 3"/>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5" name="Slide Number Placeholder 4"/>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897762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3" name="Footer Placeholder 2"/>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4" name="Slide Number Placeholder 3"/>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6971530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679" y="457200"/>
            <a:ext cx="393172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2513" y="987427"/>
            <a:ext cx="617139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679" y="2057400"/>
            <a:ext cx="39317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6" name="Footer Placeholder 5"/>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7" name="Slide Number Placeholder 6"/>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7804637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679" y="457200"/>
            <a:ext cx="393172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2513" y="987427"/>
            <a:ext cx="6171397"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679" y="2057400"/>
            <a:ext cx="39317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6" name="Footer Placeholder 5"/>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7" name="Slide Number Placeholder 6"/>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4008397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474482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3765" y="365125"/>
            <a:ext cx="2628558"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092" y="365125"/>
            <a:ext cx="7733293"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01/06/2021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7345676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428"/>
            <a:ext cx="10361851"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609521" y="6356353"/>
            <a:ext cx="2844430" cy="365125"/>
          </a:xfrm>
          <a:prstGeom prst="rect">
            <a:avLst/>
          </a:prstGeom>
        </p:spPr>
        <p:txBody>
          <a:bodyPr/>
          <a:lstStyle/>
          <a:p>
            <a:fld id="{B00BF910-7697-44B0-8EB1-F63CAD2ED41C}" type="datetimeFigureOut">
              <a:rPr lang="en-GB">
                <a:solidFill>
                  <a:prstClr val="black"/>
                </a:solidFill>
              </a:rPr>
              <a:pPr/>
              <a:t>01/06/2021</a:t>
            </a:fld>
            <a:endParaRPr lang="en-GB">
              <a:solidFill>
                <a:prstClr val="black"/>
              </a:solidFill>
            </a:endParaRPr>
          </a:p>
        </p:txBody>
      </p:sp>
      <p:sp>
        <p:nvSpPr>
          <p:cNvPr id="5" name="Footer Placeholder 4"/>
          <p:cNvSpPr>
            <a:spLocks noGrp="1"/>
          </p:cNvSpPr>
          <p:nvPr>
            <p:ph type="ftr" sz="quarter" idx="11"/>
          </p:nvPr>
        </p:nvSpPr>
        <p:spPr>
          <a:xfrm>
            <a:off x="4165058" y="6356353"/>
            <a:ext cx="3860297"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8736463" y="6356353"/>
            <a:ext cx="2844430" cy="365125"/>
          </a:xfrm>
          <a:prstGeom prst="rect">
            <a:avLst/>
          </a:prstGeom>
        </p:spPr>
        <p:txBody>
          <a:bodyPr/>
          <a:lstStyle/>
          <a:p>
            <a:fld id="{87CB448D-9602-4A50-9FC0-DF1EA76DA366}" type="slidenum">
              <a:rPr lang="en-GB">
                <a:solidFill>
                  <a:prstClr val="black"/>
                </a:solidFill>
              </a:rPr>
              <a:pPr/>
              <a:t>‹#›</a:t>
            </a:fld>
            <a:endParaRPr lang="en-GB">
              <a:solidFill>
                <a:prstClr val="black"/>
              </a:solidFill>
            </a:endParaRPr>
          </a:p>
        </p:txBody>
      </p:sp>
    </p:spTree>
    <p:extLst>
      <p:ext uri="{BB962C8B-B14F-4D97-AF65-F5344CB8AC3E}">
        <p14:creationId xmlns:p14="http://schemas.microsoft.com/office/powerpoint/2010/main" val="812467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jp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8EB70D-4E46-4B49-B891-BC8E60CCDCDB}" type="datetimeFigureOut">
              <a:rPr lang="en-GB" smtClean="0"/>
              <a:t>02/06/2021</a:t>
            </a:fld>
            <a:endParaRPr lang="en-GB"/>
          </a:p>
        </p:txBody>
      </p:sp>
      <p:sp>
        <p:nvSpPr>
          <p:cNvPr id="5" name="Footer Placeholder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524C51-C683-4D91-B29E-8ABAD8817A46}" type="slidenum">
              <a:rPr lang="en-GB" smtClean="0"/>
              <a:t>‹#›</a:t>
            </a:fld>
            <a:endParaRPr lang="en-GB"/>
          </a:p>
        </p:txBody>
      </p:sp>
    </p:spTree>
    <p:extLst>
      <p:ext uri="{BB962C8B-B14F-4D97-AF65-F5344CB8AC3E}">
        <p14:creationId xmlns:p14="http://schemas.microsoft.com/office/powerpoint/2010/main" val="1505845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091" y="365127"/>
            <a:ext cx="10514231"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091" y="1825625"/>
            <a:ext cx="10514231"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06247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mtClean="0"/>
              <a:t>Sum 2 wk 3 Homophones</a:t>
            </a:r>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88364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5</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a:t> 26</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lstStyle/>
          <a:p>
            <a:r>
              <a:rPr lang="en-GB"/>
              <a:t>These words are homophones or near homophones. They have the same pronunciation but different spellings and/or meanings.</a:t>
            </a:r>
          </a:p>
        </p:txBody>
      </p:sp>
      <p:graphicFrame>
        <p:nvGraphicFramePr>
          <p:cNvPr id="7" name="Table Placeholder 6">
            <a:extLst>
              <a:ext uri="{FF2B5EF4-FFF2-40B4-BE49-F238E27FC236}">
                <a16:creationId xmlns=""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544820439"/>
              </p:ext>
            </p:extLst>
          </p:nvPr>
        </p:nvGraphicFramePr>
        <p:xfrm>
          <a:off x="3428557" y="1311277"/>
          <a:ext cx="8362518" cy="5272291"/>
        </p:xfrm>
        <a:graphic>
          <a:graphicData uri="http://schemas.openxmlformats.org/drawingml/2006/table">
            <a:tbl>
              <a:tblPr firstRow="1" bandRow="1">
                <a:tableStyleId>{5940675A-B579-460E-94D1-54222C63F5DA}</a:tableStyleId>
              </a:tblPr>
              <a:tblGrid>
                <a:gridCol w="1573474">
                  <a:extLst>
                    <a:ext uri="{9D8B030D-6E8A-4147-A177-3AD203B41FA5}">
                      <a16:colId xmlns="" xmlns:a16="http://schemas.microsoft.com/office/drawing/2014/main" val="20000"/>
                    </a:ext>
                  </a:extLst>
                </a:gridCol>
                <a:gridCol w="6789044">
                  <a:extLst>
                    <a:ext uri="{9D8B030D-6E8A-4147-A177-3AD203B41FA5}">
                      <a16:colId xmlns="" xmlns:a16="http://schemas.microsoft.com/office/drawing/2014/main" val="20001"/>
                    </a:ext>
                  </a:extLst>
                </a:gridCol>
              </a:tblGrid>
              <a:tr h="1468367">
                <a:tc>
                  <a:txBody>
                    <a:bodyPr/>
                    <a:lstStyle/>
                    <a:p>
                      <a:r>
                        <a:rPr lang="en-GB" sz="1700" b="0" i="0">
                          <a:latin typeface="Muli" pitchFamily="2" charset="77"/>
                        </a:rPr>
                        <a:t>Introduction</a:t>
                      </a:r>
                    </a:p>
                  </a:txBody>
                  <a:tcPr marL="91428" marR="9142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a:latin typeface="Muli" pitchFamily="2" charset="77"/>
                        </a:rPr>
                        <a:t>Ask the children what the word homophone means.</a:t>
                      </a:r>
                      <a:r>
                        <a:rPr lang="en-GB" sz="1700" b="0" i="0" baseline="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a:latin typeface="Muli" pitchFamily="2" charset="77"/>
                      </a:endParaRPr>
                    </a:p>
                    <a:p>
                      <a:endParaRPr lang="en-GB" sz="1700" b="0" i="0">
                        <a:latin typeface="Muli" pitchFamily="2" charset="77"/>
                      </a:endParaRPr>
                    </a:p>
                  </a:txBody>
                  <a:tcPr marL="91428" marR="91428"/>
                </a:tc>
                <a:extLst>
                  <a:ext uri="{0D108BD9-81ED-4DB2-BD59-A6C34878D82A}">
                    <a16:rowId xmlns="" xmlns:a16="http://schemas.microsoft.com/office/drawing/2014/main" val="10000"/>
                  </a:ext>
                </a:extLst>
              </a:tr>
              <a:tr h="1742678">
                <a:tc>
                  <a:txBody>
                    <a:bodyPr/>
                    <a:lstStyle/>
                    <a:p>
                      <a:r>
                        <a:rPr lang="en-GB" sz="1700" b="0" i="0">
                          <a:latin typeface="Muli" pitchFamily="2" charset="77"/>
                        </a:rPr>
                        <a:t>Main Teaching Activity </a:t>
                      </a:r>
                    </a:p>
                  </a:txBody>
                  <a:tcPr marL="91428" marR="91428"/>
                </a:tc>
                <a:tc>
                  <a:txBody>
                    <a:bodyPr/>
                    <a:lstStyle/>
                    <a:p>
                      <a:r>
                        <a:rPr lang="en-GB" sz="1700" b="0" i="0" baseline="0">
                          <a:latin typeface="Muli" pitchFamily="2" charset="77"/>
                        </a:rPr>
                        <a:t>Ask children to look at the pictures on the power point slide and write down what each one is. Then try and write down the homophone that has the same pronunciation. </a:t>
                      </a:r>
                      <a:r>
                        <a:rPr lang="en-GB" sz="1700" b="0" i="0">
                          <a:latin typeface="Muli" pitchFamily="2" charset="77"/>
                        </a:rPr>
                        <a:t>Click to expose the answer.</a:t>
                      </a:r>
                      <a:endParaRPr lang="en-GB" sz="1700" b="0" i="0" baseline="0">
                        <a:latin typeface="Muli" pitchFamily="2" charset="77"/>
                      </a:endParaRPr>
                    </a:p>
                    <a:p>
                      <a:endParaRPr lang="en-GB" sz="1700" b="0" i="0" baseline="0">
                        <a:latin typeface="Muli" pitchFamily="2" charset="77"/>
                      </a:endParaRPr>
                    </a:p>
                    <a:p>
                      <a:r>
                        <a:rPr lang="en-GB" sz="1700" b="0" i="0" baseline="0">
                          <a:latin typeface="Muli" pitchFamily="2" charset="77"/>
                        </a:rPr>
                        <a:t>Compare answers with a partner and then share with the class.</a:t>
                      </a:r>
                      <a:br>
                        <a:rPr lang="en-GB" sz="1700" b="0" i="0" baseline="0">
                          <a:latin typeface="Muli" pitchFamily="2" charset="77"/>
                        </a:rPr>
                      </a:br>
                      <a:endParaRPr lang="en-GB" sz="1700" b="0" i="0" baseline="0">
                        <a:latin typeface="Muli" pitchFamily="2" charset="77"/>
                      </a:endParaRPr>
                    </a:p>
                  </a:txBody>
                  <a:tcPr marL="91428" marR="91428"/>
                </a:tc>
                <a:extLst>
                  <a:ext uri="{0D108BD9-81ED-4DB2-BD59-A6C34878D82A}">
                    <a16:rowId xmlns="" xmlns:a16="http://schemas.microsoft.com/office/drawing/2014/main" val="10001"/>
                  </a:ext>
                </a:extLst>
              </a:tr>
              <a:tr h="2061246">
                <a:tc>
                  <a:txBody>
                    <a:bodyPr/>
                    <a:lstStyle/>
                    <a:p>
                      <a:r>
                        <a:rPr lang="en-GB" sz="1700" b="0" i="0">
                          <a:latin typeface="Muli" pitchFamily="2" charset="77"/>
                        </a:rPr>
                        <a:t>Independent Activity</a:t>
                      </a:r>
                    </a:p>
                  </a:txBody>
                  <a:tcPr marL="91428" marR="91428"/>
                </a:tc>
                <a:tc>
                  <a:txBody>
                    <a:bodyPr/>
                    <a:lstStyle/>
                    <a:p>
                      <a:r>
                        <a:rPr lang="en-GB" sz="1700" b="0" i="0">
                          <a:latin typeface="Muli" pitchFamily="2" charset="77"/>
                        </a:rPr>
                        <a:t>See if children can use the words from the main activity to create sentences which contain both homophones in the same sentence. E.g. I can see the sea from my garden.</a:t>
                      </a:r>
                      <a:br>
                        <a:rPr lang="en-GB" sz="1700" b="0" i="0">
                          <a:latin typeface="Muli" pitchFamily="2" charset="77"/>
                        </a:rPr>
                      </a:br>
                      <a:r>
                        <a:rPr lang="en-GB" sz="1700" b="0" i="0">
                          <a:latin typeface="Muli" pitchFamily="2" charset="77"/>
                        </a:rPr>
                        <a:t/>
                      </a:r>
                      <a:br>
                        <a:rPr lang="en-GB" sz="1700" b="0" i="0">
                          <a:latin typeface="Muli" pitchFamily="2" charset="77"/>
                        </a:rPr>
                      </a:br>
                      <a:r>
                        <a:rPr lang="en-GB" sz="1700" b="0" i="0">
                          <a:latin typeface="Muli" pitchFamily="2" charset="77"/>
                        </a:rPr>
                        <a:t/>
                      </a:r>
                      <a:br>
                        <a:rPr lang="en-GB" sz="1700" b="0" i="0">
                          <a:latin typeface="Muli" pitchFamily="2" charset="77"/>
                        </a:rPr>
                      </a:br>
                      <a:r>
                        <a:rPr lang="en-GB" sz="1700" b="0" i="0">
                          <a:latin typeface="Muli" pitchFamily="2" charset="77"/>
                        </a:rPr>
                        <a:t>Share sentences with the class.</a:t>
                      </a:r>
                    </a:p>
                  </a:txBody>
                  <a:tcPr marL="91428" marR="91428"/>
                </a:tc>
                <a:extLst>
                  <a:ext uri="{0D108BD9-81ED-4DB2-BD59-A6C34878D82A}">
                    <a16:rowId xmlns="" xmlns:a16="http://schemas.microsoft.com/office/drawing/2014/main" val="10002"/>
                  </a:ext>
                </a:extLst>
              </a:tr>
            </a:tbl>
          </a:graphicData>
        </a:graphic>
      </p:graphicFrame>
      <p:graphicFrame>
        <p:nvGraphicFramePr>
          <p:cNvPr id="6" name="Table 5">
            <a:extLst>
              <a:ext uri="{FF2B5EF4-FFF2-40B4-BE49-F238E27FC236}">
                <a16:creationId xmlns=""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663630845"/>
              </p:ext>
            </p:extLst>
          </p:nvPr>
        </p:nvGraphicFramePr>
        <p:xfrm>
          <a:off x="516586" y="1554366"/>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1990358411"/>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903598268"/>
                  </a:ext>
                </a:extLst>
              </a:tr>
              <a:tr h="457200">
                <a:tc>
                  <a:txBody>
                    <a:bodyPr/>
                    <a:lstStyle/>
                    <a:p>
                      <a:r>
                        <a:rPr lang="en-GB" b="0" i="0">
                          <a:latin typeface="OpenDyslexicAlta" pitchFamily="2" charset="77"/>
                          <a:ea typeface="OpenDyslexic" charset="0"/>
                          <a:cs typeface="OpenDyslexic" charset="0"/>
                        </a:rPr>
                        <a:t>aisle</a:t>
                      </a:r>
                    </a:p>
                  </a:txBody>
                  <a:tcPr marL="91428" marR="91428"/>
                </a:tc>
                <a:extLst>
                  <a:ext uri="{0D108BD9-81ED-4DB2-BD59-A6C34878D82A}">
                    <a16:rowId xmlns="" xmlns:a16="http://schemas.microsoft.com/office/drawing/2014/main" val="2347286984"/>
                  </a:ext>
                </a:extLst>
              </a:tr>
              <a:tr h="457200">
                <a:tc>
                  <a:txBody>
                    <a:bodyPr/>
                    <a:lstStyle/>
                    <a:p>
                      <a:r>
                        <a:rPr lang="en-GB" b="0" i="0">
                          <a:latin typeface="OpenDyslexicAlta" pitchFamily="2" charset="77"/>
                          <a:ea typeface="OpenDyslexic" charset="0"/>
                          <a:cs typeface="OpenDyslexic" charset="0"/>
                        </a:rPr>
                        <a:t>isle</a:t>
                      </a:r>
                    </a:p>
                  </a:txBody>
                  <a:tcPr marL="91428" marR="91428"/>
                </a:tc>
                <a:extLst>
                  <a:ext uri="{0D108BD9-81ED-4DB2-BD59-A6C34878D82A}">
                    <a16:rowId xmlns="" xmlns:a16="http://schemas.microsoft.com/office/drawing/2014/main" val="3918063391"/>
                  </a:ext>
                </a:extLst>
              </a:tr>
              <a:tr h="457200">
                <a:tc>
                  <a:txBody>
                    <a:bodyPr/>
                    <a:lstStyle/>
                    <a:p>
                      <a:r>
                        <a:rPr lang="en-GB" b="0" i="0">
                          <a:latin typeface="OpenDyslexicAlta" pitchFamily="2" charset="77"/>
                          <a:ea typeface="OpenDyslexic" charset="0"/>
                          <a:cs typeface="OpenDyslexic" charset="0"/>
                        </a:rPr>
                        <a:t>aloud</a:t>
                      </a:r>
                    </a:p>
                  </a:txBody>
                  <a:tcPr marL="91428" marR="91428"/>
                </a:tc>
                <a:extLst>
                  <a:ext uri="{0D108BD9-81ED-4DB2-BD59-A6C34878D82A}">
                    <a16:rowId xmlns="" xmlns:a16="http://schemas.microsoft.com/office/drawing/2014/main" val="3898942181"/>
                  </a:ext>
                </a:extLst>
              </a:tr>
              <a:tr h="457200">
                <a:tc>
                  <a:txBody>
                    <a:bodyPr/>
                    <a:lstStyle/>
                    <a:p>
                      <a:r>
                        <a:rPr lang="en-GB" b="0" i="0">
                          <a:latin typeface="OpenDyslexicAlta" pitchFamily="2" charset="77"/>
                          <a:ea typeface="OpenDyslexic" charset="0"/>
                          <a:cs typeface="OpenDyslexic" charset="0"/>
                        </a:rPr>
                        <a:t>allowed</a:t>
                      </a:r>
                    </a:p>
                  </a:txBody>
                  <a:tcPr marL="91428" marR="91428"/>
                </a:tc>
                <a:extLst>
                  <a:ext uri="{0D108BD9-81ED-4DB2-BD59-A6C34878D82A}">
                    <a16:rowId xmlns="" xmlns:a16="http://schemas.microsoft.com/office/drawing/2014/main" val="3950875640"/>
                  </a:ext>
                </a:extLst>
              </a:tr>
              <a:tr h="457200">
                <a:tc>
                  <a:txBody>
                    <a:bodyPr/>
                    <a:lstStyle/>
                    <a:p>
                      <a:r>
                        <a:rPr lang="en-GB" b="0" i="0">
                          <a:latin typeface="OpenDyslexicAlta" pitchFamily="2" charset="77"/>
                          <a:ea typeface="OpenDyslexic" charset="0"/>
                          <a:cs typeface="OpenDyslexic" charset="0"/>
                        </a:rPr>
                        <a:t>altar</a:t>
                      </a:r>
                    </a:p>
                  </a:txBody>
                  <a:tcPr marL="91428" marR="91428"/>
                </a:tc>
                <a:extLst>
                  <a:ext uri="{0D108BD9-81ED-4DB2-BD59-A6C34878D82A}">
                    <a16:rowId xmlns="" xmlns:a16="http://schemas.microsoft.com/office/drawing/2014/main" val="3767402431"/>
                  </a:ext>
                </a:extLst>
              </a:tr>
              <a:tr h="457200">
                <a:tc>
                  <a:txBody>
                    <a:bodyPr/>
                    <a:lstStyle/>
                    <a:p>
                      <a:r>
                        <a:rPr lang="en-GB" b="0" i="0">
                          <a:latin typeface="OpenDyslexicAlta" pitchFamily="2" charset="77"/>
                          <a:ea typeface="OpenDyslexic" charset="0"/>
                          <a:cs typeface="OpenDyslexic" charset="0"/>
                        </a:rPr>
                        <a:t>alter</a:t>
                      </a:r>
                    </a:p>
                  </a:txBody>
                  <a:tcPr marL="91428" marR="91428"/>
                </a:tc>
                <a:extLst>
                  <a:ext uri="{0D108BD9-81ED-4DB2-BD59-A6C34878D82A}">
                    <a16:rowId xmlns="" xmlns:a16="http://schemas.microsoft.com/office/drawing/2014/main" val="2809935397"/>
                  </a:ext>
                </a:extLst>
              </a:tr>
              <a:tr h="457200">
                <a:tc>
                  <a:txBody>
                    <a:bodyPr/>
                    <a:lstStyle/>
                    <a:p>
                      <a:r>
                        <a:rPr lang="en-GB" b="0" i="0">
                          <a:latin typeface="OpenDyslexicAlta" pitchFamily="2" charset="77"/>
                          <a:ea typeface="OpenDyslexic" charset="0"/>
                          <a:cs typeface="OpenDyslexic" charset="0"/>
                        </a:rPr>
                        <a:t>ascent</a:t>
                      </a:r>
                    </a:p>
                  </a:txBody>
                  <a:tcPr marL="91428" marR="91428"/>
                </a:tc>
                <a:extLst>
                  <a:ext uri="{0D108BD9-81ED-4DB2-BD59-A6C34878D82A}">
                    <a16:rowId xmlns="" xmlns:a16="http://schemas.microsoft.com/office/drawing/2014/main" val="112119554"/>
                  </a:ext>
                </a:extLst>
              </a:tr>
              <a:tr h="457200">
                <a:tc>
                  <a:txBody>
                    <a:bodyPr/>
                    <a:lstStyle/>
                    <a:p>
                      <a:r>
                        <a:rPr lang="en-GB" b="0" i="0">
                          <a:latin typeface="OpenDyslexicAlta" pitchFamily="2" charset="77"/>
                          <a:ea typeface="OpenDyslexic" charset="0"/>
                          <a:cs typeface="OpenDyslexic" charset="0"/>
                        </a:rPr>
                        <a:t>assent</a:t>
                      </a:r>
                    </a:p>
                  </a:txBody>
                  <a:tcPr marL="91428" marR="91428"/>
                </a:tc>
                <a:extLst>
                  <a:ext uri="{0D108BD9-81ED-4DB2-BD59-A6C34878D82A}">
                    <a16:rowId xmlns="" xmlns:a16="http://schemas.microsoft.com/office/drawing/2014/main" val="2209898552"/>
                  </a:ext>
                </a:extLst>
              </a:tr>
              <a:tr h="457200">
                <a:tc>
                  <a:txBody>
                    <a:bodyPr/>
                    <a:lstStyle/>
                    <a:p>
                      <a:r>
                        <a:rPr lang="en-GB" b="0" i="0">
                          <a:latin typeface="OpenDyslexicAlta" pitchFamily="2" charset="77"/>
                          <a:ea typeface="OpenDyslexic" charset="0"/>
                          <a:cs typeface="OpenDyslexic" charset="0"/>
                        </a:rPr>
                        <a:t>farther</a:t>
                      </a:r>
                    </a:p>
                  </a:txBody>
                  <a:tcPr marL="91428" marR="91428"/>
                </a:tc>
                <a:extLst>
                  <a:ext uri="{0D108BD9-81ED-4DB2-BD59-A6C34878D82A}">
                    <a16:rowId xmlns="" xmlns:a16="http://schemas.microsoft.com/office/drawing/2014/main" val="98554686"/>
                  </a:ext>
                </a:extLst>
              </a:tr>
              <a:tr h="457200">
                <a:tc>
                  <a:txBody>
                    <a:bodyPr/>
                    <a:lstStyle/>
                    <a:p>
                      <a:r>
                        <a:rPr lang="en-GB" b="0" i="0">
                          <a:latin typeface="OpenDyslexicAlta" pitchFamily="2" charset="77"/>
                          <a:ea typeface="OpenDyslexic" charset="0"/>
                          <a:cs typeface="OpenDyslexic" charset="0"/>
                        </a:rPr>
                        <a:t>father</a:t>
                      </a:r>
                    </a:p>
                  </a:txBody>
                  <a:tcPr marL="91428" marR="91428"/>
                </a:tc>
                <a:extLst>
                  <a:ext uri="{0D108BD9-81ED-4DB2-BD59-A6C34878D82A}">
                    <a16:rowId xmlns="" xmlns:a16="http://schemas.microsoft.com/office/drawing/2014/main" val="615534220"/>
                  </a:ext>
                </a:extLst>
              </a:tr>
            </a:tbl>
          </a:graphicData>
        </a:graphic>
      </p:graphicFrame>
    </p:spTree>
    <p:extLst>
      <p:ext uri="{BB962C8B-B14F-4D97-AF65-F5344CB8AC3E}">
        <p14:creationId xmlns:p14="http://schemas.microsoft.com/office/powerpoint/2010/main" val="1271690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F0A06B16-137F-48BF-8281-F3434B4CFCC9}"/>
              </a:ext>
            </a:extLst>
          </p:cNvPr>
          <p:cNvSpPr txBox="1"/>
          <p:nvPr/>
        </p:nvSpPr>
        <p:spPr>
          <a:xfrm>
            <a:off x="428048" y="497876"/>
            <a:ext cx="8580175" cy="461665"/>
          </a:xfrm>
          <a:prstGeom prst="rect">
            <a:avLst/>
          </a:prstGeom>
          <a:noFill/>
        </p:spPr>
        <p:txBody>
          <a:bodyPr wrap="square" rtlCol="0">
            <a:spAutoFit/>
          </a:bodyPr>
          <a:lstStyle/>
          <a:p>
            <a:r>
              <a:rPr lang="en-GB" sz="2400">
                <a:solidFill>
                  <a:prstClr val="black"/>
                </a:solidFill>
                <a:latin typeface="OpenDyslexicAlta" pitchFamily="2" charset="77"/>
              </a:rPr>
              <a:t>Choose 6 words to add to your bingo board.</a:t>
            </a:r>
          </a:p>
        </p:txBody>
      </p:sp>
      <p:pic>
        <p:nvPicPr>
          <p:cNvPr id="5122" name="Picture 2" descr="Pedicure Toes Foot Human Body Parts Right">
            <a:extLst>
              <a:ext uri="{FF2B5EF4-FFF2-40B4-BE49-F238E27FC236}">
                <a16:creationId xmlns="" xmlns:a16="http://schemas.microsoft.com/office/drawing/2014/main" id="{02E35BA9-C76A-410F-A806-45D1D7980B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77176" y="1246322"/>
            <a:ext cx="2049003" cy="122237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Ocean Fish Wave Waves Bird Life Sea Animal">
            <a:extLst>
              <a:ext uri="{FF2B5EF4-FFF2-40B4-BE49-F238E27FC236}">
                <a16:creationId xmlns="" xmlns:a16="http://schemas.microsoft.com/office/drawing/2014/main" id="{46C8754D-D1E3-425F-B68F-525C7FEF965A}"/>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760139" y="3880628"/>
            <a:ext cx="3016245" cy="20931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6" name="Picture 6" descr="Cartoon Cleaning Comic Characters Lady Mai">
            <a:extLst>
              <a:ext uri="{FF2B5EF4-FFF2-40B4-BE49-F238E27FC236}">
                <a16:creationId xmlns="" xmlns:a16="http://schemas.microsoft.com/office/drawing/2014/main" id="{E0F43694-DF87-4735-A722-E543B16B250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88208" y="4722540"/>
            <a:ext cx="1840754" cy="141295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oliday Island Landscape Sea Summer Tropic">
            <a:extLst>
              <a:ext uri="{FF2B5EF4-FFF2-40B4-BE49-F238E27FC236}">
                <a16:creationId xmlns="" xmlns:a16="http://schemas.microsoft.com/office/drawing/2014/main" id="{E7671914-205B-4393-B2AC-E1673A43965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326556" y="1246326"/>
            <a:ext cx="2171224" cy="1942927"/>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Iconostasis, Altar, Altar Door">
            <a:extLst>
              <a:ext uri="{FF2B5EF4-FFF2-40B4-BE49-F238E27FC236}">
                <a16:creationId xmlns="" xmlns:a16="http://schemas.microsoft.com/office/drawing/2014/main" id="{A799D378-0E88-47D6-9E68-2CECE5C3D0BF}"/>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824722" y="4273243"/>
            <a:ext cx="1409366" cy="19561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Boy Comic Characters Dad Daughter Family F">
            <a:extLst>
              <a:ext uri="{FF2B5EF4-FFF2-40B4-BE49-F238E27FC236}">
                <a16:creationId xmlns="" xmlns:a16="http://schemas.microsoft.com/office/drawing/2014/main" id="{88A01D41-A6AC-4C17-B3D3-DA5418CE1FB6}"/>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8390035" y="1381777"/>
            <a:ext cx="3016246" cy="1508319"/>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Architecture Banister Spiral Staircase Sta">
            <a:extLst>
              <a:ext uri="{FF2B5EF4-FFF2-40B4-BE49-F238E27FC236}">
                <a16:creationId xmlns="" xmlns:a16="http://schemas.microsoft.com/office/drawing/2014/main" id="{4226342D-10CF-45B0-BA73-C04E01794204}"/>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613859" y="2506908"/>
            <a:ext cx="1915547" cy="1412952"/>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Flower Red Rose Blossom Nature Romantic Ro">
            <a:extLst>
              <a:ext uri="{FF2B5EF4-FFF2-40B4-BE49-F238E27FC236}">
                <a16:creationId xmlns="" xmlns:a16="http://schemas.microsoft.com/office/drawing/2014/main" id="{B21CCB60-12B5-41F2-86F7-E18430E56137}"/>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420178" y="4720750"/>
            <a:ext cx="1810443" cy="17293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2117A21D-E9D3-46B1-B243-563147017866}"/>
              </a:ext>
            </a:extLst>
          </p:cNvPr>
          <p:cNvSpPr txBox="1"/>
          <p:nvPr/>
        </p:nvSpPr>
        <p:spPr>
          <a:xfrm>
            <a:off x="8230621" y="2987881"/>
            <a:ext cx="2522882" cy="584775"/>
          </a:xfrm>
          <a:prstGeom prst="rect">
            <a:avLst/>
          </a:prstGeom>
          <a:noFill/>
        </p:spPr>
        <p:txBody>
          <a:bodyPr wrap="square" rtlCol="0">
            <a:spAutoFit/>
          </a:bodyPr>
          <a:lstStyle/>
          <a:p>
            <a:r>
              <a:rPr lang="en-GB" sz="3200">
                <a:solidFill>
                  <a:prstClr val="black"/>
                </a:solidFill>
                <a:latin typeface="OpenDyslexicAlta" pitchFamily="2" charset="77"/>
              </a:rPr>
              <a:t>father</a:t>
            </a:r>
            <a:endParaRPr lang="en-GB">
              <a:solidFill>
                <a:prstClr val="black"/>
              </a:solidFill>
              <a:latin typeface="OpenDyslexicAlta" pitchFamily="2" charset="77"/>
            </a:endParaRPr>
          </a:p>
        </p:txBody>
      </p:sp>
      <p:sp>
        <p:nvSpPr>
          <p:cNvPr id="14" name="TextBox 13">
            <a:extLst>
              <a:ext uri="{FF2B5EF4-FFF2-40B4-BE49-F238E27FC236}">
                <a16:creationId xmlns="" xmlns:a16="http://schemas.microsoft.com/office/drawing/2014/main" id="{66F59CD2-7333-4835-8FD0-A2B122B18B99}"/>
              </a:ext>
            </a:extLst>
          </p:cNvPr>
          <p:cNvSpPr txBox="1"/>
          <p:nvPr/>
        </p:nvSpPr>
        <p:spPr>
          <a:xfrm>
            <a:off x="5923950" y="3178522"/>
            <a:ext cx="2522882" cy="584775"/>
          </a:xfrm>
          <a:prstGeom prst="rect">
            <a:avLst/>
          </a:prstGeom>
          <a:noFill/>
        </p:spPr>
        <p:txBody>
          <a:bodyPr wrap="square" rtlCol="0">
            <a:spAutoFit/>
          </a:bodyPr>
          <a:lstStyle/>
          <a:p>
            <a:r>
              <a:rPr lang="en-GB" sz="3200">
                <a:solidFill>
                  <a:prstClr val="black"/>
                </a:solidFill>
                <a:latin typeface="OpenDyslexicAlta" pitchFamily="2" charset="77"/>
              </a:rPr>
              <a:t>isle</a:t>
            </a:r>
            <a:endParaRPr lang="en-GB">
              <a:solidFill>
                <a:prstClr val="black"/>
              </a:solidFill>
              <a:latin typeface="OpenDyslexicAlta" pitchFamily="2" charset="77"/>
            </a:endParaRPr>
          </a:p>
        </p:txBody>
      </p:sp>
      <p:sp>
        <p:nvSpPr>
          <p:cNvPr id="15" name="TextBox 14">
            <a:extLst>
              <a:ext uri="{FF2B5EF4-FFF2-40B4-BE49-F238E27FC236}">
                <a16:creationId xmlns="" xmlns:a16="http://schemas.microsoft.com/office/drawing/2014/main" id="{83F10576-B682-4EC4-86F0-4E40B22F146D}"/>
              </a:ext>
            </a:extLst>
          </p:cNvPr>
          <p:cNvSpPr txBox="1"/>
          <p:nvPr/>
        </p:nvSpPr>
        <p:spPr>
          <a:xfrm>
            <a:off x="9898157" y="5989389"/>
            <a:ext cx="2522882" cy="584775"/>
          </a:xfrm>
          <a:prstGeom prst="rect">
            <a:avLst/>
          </a:prstGeom>
          <a:noFill/>
        </p:spPr>
        <p:txBody>
          <a:bodyPr wrap="square" rtlCol="0">
            <a:spAutoFit/>
          </a:bodyPr>
          <a:lstStyle/>
          <a:p>
            <a:r>
              <a:rPr lang="en-GB" sz="3200">
                <a:solidFill>
                  <a:prstClr val="black"/>
                </a:solidFill>
                <a:latin typeface="OpenDyslexicAlta" pitchFamily="2" charset="77"/>
              </a:rPr>
              <a:t>sea</a:t>
            </a:r>
            <a:endParaRPr lang="en-GB">
              <a:solidFill>
                <a:prstClr val="black"/>
              </a:solidFill>
              <a:latin typeface="OpenDyslexicAlta" pitchFamily="2" charset="77"/>
            </a:endParaRPr>
          </a:p>
        </p:txBody>
      </p:sp>
      <p:sp>
        <p:nvSpPr>
          <p:cNvPr id="20" name="TextBox 19">
            <a:extLst>
              <a:ext uri="{FF2B5EF4-FFF2-40B4-BE49-F238E27FC236}">
                <a16:creationId xmlns="" xmlns:a16="http://schemas.microsoft.com/office/drawing/2014/main" id="{E94ECD6E-10C1-41AD-98A1-D42785217E15}"/>
              </a:ext>
            </a:extLst>
          </p:cNvPr>
          <p:cNvSpPr txBox="1"/>
          <p:nvPr/>
        </p:nvSpPr>
        <p:spPr>
          <a:xfrm>
            <a:off x="6541505" y="6229352"/>
            <a:ext cx="2522882" cy="584775"/>
          </a:xfrm>
          <a:prstGeom prst="rect">
            <a:avLst/>
          </a:prstGeom>
          <a:noFill/>
        </p:spPr>
        <p:txBody>
          <a:bodyPr wrap="square" rtlCol="0">
            <a:spAutoFit/>
          </a:bodyPr>
          <a:lstStyle/>
          <a:p>
            <a:r>
              <a:rPr lang="en-GB" sz="3200">
                <a:solidFill>
                  <a:prstClr val="black"/>
                </a:solidFill>
                <a:latin typeface="OpenDyslexicAlta" pitchFamily="2" charset="77"/>
              </a:rPr>
              <a:t>rose</a:t>
            </a:r>
            <a:endParaRPr lang="en-GB">
              <a:solidFill>
                <a:prstClr val="black"/>
              </a:solidFill>
              <a:latin typeface="OpenDyslexicAlta" pitchFamily="2" charset="77"/>
            </a:endParaRPr>
          </a:p>
        </p:txBody>
      </p:sp>
      <p:sp>
        <p:nvSpPr>
          <p:cNvPr id="21" name="TextBox 20">
            <a:extLst>
              <a:ext uri="{FF2B5EF4-FFF2-40B4-BE49-F238E27FC236}">
                <a16:creationId xmlns="" xmlns:a16="http://schemas.microsoft.com/office/drawing/2014/main" id="{FC436F71-B78F-4F1F-8B01-54E6C9F4EA30}"/>
              </a:ext>
            </a:extLst>
          </p:cNvPr>
          <p:cNvSpPr txBox="1"/>
          <p:nvPr/>
        </p:nvSpPr>
        <p:spPr>
          <a:xfrm>
            <a:off x="4065115" y="6104949"/>
            <a:ext cx="2522882" cy="584775"/>
          </a:xfrm>
          <a:prstGeom prst="rect">
            <a:avLst/>
          </a:prstGeom>
          <a:noFill/>
        </p:spPr>
        <p:txBody>
          <a:bodyPr wrap="square" rtlCol="0">
            <a:spAutoFit/>
          </a:bodyPr>
          <a:lstStyle/>
          <a:p>
            <a:r>
              <a:rPr lang="en-GB" sz="3200">
                <a:solidFill>
                  <a:prstClr val="black"/>
                </a:solidFill>
                <a:latin typeface="OpenDyslexicAlta" pitchFamily="2" charset="77"/>
              </a:rPr>
              <a:t>altar</a:t>
            </a:r>
            <a:endParaRPr lang="en-GB">
              <a:solidFill>
                <a:prstClr val="black"/>
              </a:solidFill>
              <a:latin typeface="OpenDyslexicAlta" pitchFamily="2" charset="77"/>
            </a:endParaRPr>
          </a:p>
        </p:txBody>
      </p:sp>
      <p:sp>
        <p:nvSpPr>
          <p:cNvPr id="22" name="TextBox 21">
            <a:extLst>
              <a:ext uri="{FF2B5EF4-FFF2-40B4-BE49-F238E27FC236}">
                <a16:creationId xmlns="" xmlns:a16="http://schemas.microsoft.com/office/drawing/2014/main" id="{B060F89F-8A26-4D3A-B6A9-0FC5A6AA809B}"/>
              </a:ext>
            </a:extLst>
          </p:cNvPr>
          <p:cNvSpPr txBox="1"/>
          <p:nvPr/>
        </p:nvSpPr>
        <p:spPr>
          <a:xfrm>
            <a:off x="1125347" y="5989389"/>
            <a:ext cx="2522882" cy="584775"/>
          </a:xfrm>
          <a:prstGeom prst="rect">
            <a:avLst/>
          </a:prstGeom>
          <a:noFill/>
        </p:spPr>
        <p:txBody>
          <a:bodyPr wrap="square" rtlCol="0">
            <a:spAutoFit/>
          </a:bodyPr>
          <a:lstStyle/>
          <a:p>
            <a:r>
              <a:rPr lang="en-GB" sz="3200">
                <a:solidFill>
                  <a:prstClr val="black"/>
                </a:solidFill>
                <a:latin typeface="OpenDyslexicAlta" pitchFamily="2" charset="77"/>
              </a:rPr>
              <a:t>maid</a:t>
            </a:r>
            <a:endParaRPr lang="en-GB">
              <a:solidFill>
                <a:prstClr val="black"/>
              </a:solidFill>
              <a:latin typeface="OpenDyslexicAlta" pitchFamily="2" charset="77"/>
            </a:endParaRPr>
          </a:p>
        </p:txBody>
      </p:sp>
      <p:sp>
        <p:nvSpPr>
          <p:cNvPr id="23" name="TextBox 22">
            <a:extLst>
              <a:ext uri="{FF2B5EF4-FFF2-40B4-BE49-F238E27FC236}">
                <a16:creationId xmlns="" xmlns:a16="http://schemas.microsoft.com/office/drawing/2014/main" id="{4333243B-9877-4CFB-B44D-9FE52133197B}"/>
              </a:ext>
            </a:extLst>
          </p:cNvPr>
          <p:cNvSpPr txBox="1"/>
          <p:nvPr/>
        </p:nvSpPr>
        <p:spPr>
          <a:xfrm>
            <a:off x="2631923" y="3919864"/>
            <a:ext cx="2522882" cy="584775"/>
          </a:xfrm>
          <a:prstGeom prst="rect">
            <a:avLst/>
          </a:prstGeom>
          <a:noFill/>
        </p:spPr>
        <p:txBody>
          <a:bodyPr wrap="square" rtlCol="0">
            <a:spAutoFit/>
          </a:bodyPr>
          <a:lstStyle/>
          <a:p>
            <a:r>
              <a:rPr lang="en-GB" sz="3200">
                <a:solidFill>
                  <a:prstClr val="black"/>
                </a:solidFill>
                <a:latin typeface="OpenDyslexicAlta" pitchFamily="2" charset="77"/>
              </a:rPr>
              <a:t>stairs</a:t>
            </a:r>
            <a:endParaRPr lang="en-GB">
              <a:solidFill>
                <a:prstClr val="black"/>
              </a:solidFill>
              <a:latin typeface="OpenDyslexicAlta" pitchFamily="2" charset="77"/>
            </a:endParaRPr>
          </a:p>
        </p:txBody>
      </p:sp>
      <p:sp>
        <p:nvSpPr>
          <p:cNvPr id="24" name="TextBox 23">
            <a:extLst>
              <a:ext uri="{FF2B5EF4-FFF2-40B4-BE49-F238E27FC236}">
                <a16:creationId xmlns="" xmlns:a16="http://schemas.microsoft.com/office/drawing/2014/main" id="{1E915350-3150-4466-B031-FF38CDFE94A0}"/>
              </a:ext>
            </a:extLst>
          </p:cNvPr>
          <p:cNvSpPr txBox="1"/>
          <p:nvPr/>
        </p:nvSpPr>
        <p:spPr>
          <a:xfrm>
            <a:off x="342045" y="2339311"/>
            <a:ext cx="2522882" cy="584775"/>
          </a:xfrm>
          <a:prstGeom prst="rect">
            <a:avLst/>
          </a:prstGeom>
          <a:noFill/>
        </p:spPr>
        <p:txBody>
          <a:bodyPr wrap="square" rtlCol="0">
            <a:spAutoFit/>
          </a:bodyPr>
          <a:lstStyle/>
          <a:p>
            <a:r>
              <a:rPr lang="en-GB" sz="3200">
                <a:solidFill>
                  <a:prstClr val="black"/>
                </a:solidFill>
                <a:latin typeface="OpenDyslexicAlta" pitchFamily="2" charset="77"/>
              </a:rPr>
              <a:t>toes</a:t>
            </a:r>
            <a:endParaRPr lang="en-GB">
              <a:solidFill>
                <a:prstClr val="black"/>
              </a:solidFill>
              <a:latin typeface="OpenDyslexicAlta" pitchFamily="2" charset="77"/>
            </a:endParaRPr>
          </a:p>
        </p:txBody>
      </p:sp>
      <p:cxnSp>
        <p:nvCxnSpPr>
          <p:cNvPr id="5" name="Straight Arrow Connector 4">
            <a:extLst>
              <a:ext uri="{FF2B5EF4-FFF2-40B4-BE49-F238E27FC236}">
                <a16:creationId xmlns="" xmlns:a16="http://schemas.microsoft.com/office/drawing/2014/main" id="{1DA6A917-2A94-4326-9A0B-05B675720852}"/>
              </a:ext>
            </a:extLst>
          </p:cNvPr>
          <p:cNvCxnSpPr/>
          <p:nvPr/>
        </p:nvCxnSpPr>
        <p:spPr>
          <a:xfrm>
            <a:off x="8230620" y="497875"/>
            <a:ext cx="529519" cy="883901"/>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834111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500"/>
                                        <p:tgtEl>
                                          <p:spTgt spid="2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down)">
                                      <p:cBhvr>
                                        <p:cTn id="25" dur="500"/>
                                        <p:tgtEl>
                                          <p:spTgt spid="20"/>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15" grpId="0"/>
      <p:bldP spid="20" grpId="0"/>
      <p:bldP spid="21" grpId="0"/>
      <p:bldP spid="22" grpId="0"/>
      <p:bldP spid="23" grpId="0"/>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7934" y="1600196"/>
          <a:ext cx="11149152"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gridCol w="2787288">
                  <a:extLst>
                    <a:ext uri="{9D8B030D-6E8A-4147-A177-3AD203B41FA5}">
                      <a16:colId xmlns="" xmlns:a16="http://schemas.microsoft.com/office/drawing/2014/main" val="20001"/>
                    </a:ext>
                  </a:extLst>
                </a:gridCol>
                <a:gridCol w="2787288">
                  <a:extLst>
                    <a:ext uri="{9D8B030D-6E8A-4147-A177-3AD203B41FA5}">
                      <a16:colId xmlns="" xmlns:a16="http://schemas.microsoft.com/office/drawing/2014/main" val="20002"/>
                    </a:ext>
                  </a:extLst>
                </a:gridCol>
                <a:gridCol w="2787288">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aisle</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isle</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aloud</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allowed</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altar</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alter</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ascent</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assent</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farther</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father</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31149914"/>
              </p:ext>
            </p:extLst>
          </p:nvPr>
        </p:nvGraphicFramePr>
        <p:xfrm>
          <a:off x="507935" y="325966"/>
          <a:ext cx="9053923" cy="944880"/>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a:latin typeface="Muli" pitchFamily="2" charset="77"/>
                        </a:rPr>
                        <a:t>Spelling</a:t>
                      </a:r>
                      <a:r>
                        <a:rPr lang="en-GB" sz="1400" b="0" i="0" baseline="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26</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1244070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7935" y="1600196"/>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aisle</a:t>
                      </a:r>
                    </a:p>
                  </a:txBody>
                  <a:tcPr marL="91428" marR="91428"/>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isle</a:t>
                      </a:r>
                    </a:p>
                  </a:txBody>
                  <a:tcPr marL="91428" marR="91428"/>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aloud</a:t>
                      </a:r>
                    </a:p>
                  </a:txBody>
                  <a:tcPr marL="91428" marR="91428"/>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allowed</a:t>
                      </a:r>
                    </a:p>
                  </a:txBody>
                  <a:tcPr marL="91428" marR="91428"/>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altar</a:t>
                      </a:r>
                    </a:p>
                  </a:txBody>
                  <a:tcPr marL="91428" marR="91428"/>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alter</a:t>
                      </a:r>
                    </a:p>
                  </a:txBody>
                  <a:tcPr marL="91428" marR="91428"/>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ascent</a:t>
                      </a:r>
                    </a:p>
                  </a:txBody>
                  <a:tcPr marL="91428" marR="91428"/>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assent</a:t>
                      </a:r>
                    </a:p>
                  </a:txBody>
                  <a:tcPr marL="91428" marR="91428"/>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farther</a:t>
                      </a:r>
                    </a:p>
                  </a:txBody>
                  <a:tcPr marL="91428" marR="91428"/>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father</a:t>
                      </a:r>
                    </a:p>
                  </a:txBody>
                  <a:tcPr marL="91428" marR="91428"/>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27491436"/>
              </p:ext>
            </p:extLst>
          </p:nvPr>
        </p:nvGraphicFramePr>
        <p:xfrm>
          <a:off x="507935" y="325966"/>
          <a:ext cx="9053923" cy="944880"/>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a:latin typeface="Muli" pitchFamily="2" charset="77"/>
                        </a:rPr>
                        <a:t>Spelling</a:t>
                      </a:r>
                      <a:r>
                        <a:rPr lang="en-GB" sz="1400" b="0" i="0" baseline="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26</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41645" y="1396998"/>
            <a:ext cx="1076019" cy="1422402"/>
          </a:xfrm>
          <a:prstGeom prst="rect">
            <a:avLst/>
          </a:prstGeom>
        </p:spPr>
      </p:pic>
      <p:sp>
        <p:nvSpPr>
          <p:cNvPr id="3" name="TextBox 2"/>
          <p:cNvSpPr txBox="1"/>
          <p:nvPr/>
        </p:nvSpPr>
        <p:spPr>
          <a:xfrm>
            <a:off x="5017662" y="1600197"/>
            <a:ext cx="7031257" cy="830997"/>
          </a:xfrm>
          <a:prstGeom prst="rect">
            <a:avLst/>
          </a:prstGeom>
          <a:noFill/>
        </p:spPr>
        <p:txBody>
          <a:bodyPr wrap="square" rtlCol="0">
            <a:spAutoFit/>
          </a:bodyPr>
          <a:lstStyle/>
          <a:p>
            <a:r>
              <a:rPr lang="en-GB" sz="1600">
                <a:solidFill>
                  <a:prstClr val="black"/>
                </a:solidFill>
                <a:latin typeface="OpenDyslexicAlta" pitchFamily="2" charset="77"/>
                <a:ea typeface="OpenDyslexic" charset="0"/>
                <a:cs typeface="OpenDyslexic" charset="0"/>
              </a:rPr>
              <a:t>Marvin has completed his homophone homework below.</a:t>
            </a:r>
          </a:p>
          <a:p>
            <a:endParaRPr lang="en-GB" sz="1600">
              <a:solidFill>
                <a:prstClr val="black"/>
              </a:solidFill>
              <a:latin typeface="OpenDyslexicAlta" pitchFamily="2" charset="77"/>
              <a:ea typeface="OpenDyslexic" charset="0"/>
              <a:cs typeface="OpenDyslexic" charset="0"/>
            </a:endParaRPr>
          </a:p>
          <a:p>
            <a:r>
              <a:rPr lang="en-GB" sz="1600">
                <a:solidFill>
                  <a:prstClr val="black"/>
                </a:solidFill>
                <a:latin typeface="OpenDyslexicAlta" pitchFamily="2" charset="77"/>
                <a:ea typeface="OpenDyslexic" charset="0"/>
                <a:cs typeface="OpenDyslexic" charset="0"/>
              </a:rPr>
              <a:t>Can you mark it for him.  Correct any incorrect answers for him.  </a:t>
            </a:r>
          </a:p>
        </p:txBody>
      </p:sp>
      <p:sp>
        <p:nvSpPr>
          <p:cNvPr id="8" name="TextBox 7"/>
          <p:cNvSpPr txBox="1"/>
          <p:nvPr/>
        </p:nvSpPr>
        <p:spPr>
          <a:xfrm>
            <a:off x="3553724" y="2819403"/>
            <a:ext cx="8495195" cy="3831818"/>
          </a:xfrm>
          <a:prstGeom prst="rect">
            <a:avLst/>
          </a:prstGeom>
          <a:noFill/>
        </p:spPr>
        <p:txBody>
          <a:bodyPr wrap="square" rtlCol="0">
            <a:spAutoFit/>
          </a:bodyPr>
          <a:lstStyle/>
          <a:p>
            <a:pPr>
              <a:lnSpc>
                <a:spcPct val="150000"/>
              </a:lnSpc>
            </a:pPr>
            <a:r>
              <a:rPr lang="en-GB">
                <a:solidFill>
                  <a:prstClr val="black"/>
                </a:solidFill>
                <a:latin typeface="OpenDyslexicAlta" pitchFamily="2" charset="77"/>
                <a:ea typeface="OpenDyslexic" charset="0"/>
                <a:cs typeface="OpenDyslexic" charset="0"/>
              </a:rPr>
              <a:t>The </a:t>
            </a:r>
            <a:r>
              <a:rPr lang="en-GB">
                <a:solidFill>
                  <a:srgbClr val="FF0000"/>
                </a:solidFill>
                <a:latin typeface="OpenDyslexicAlta" pitchFamily="2" charset="77"/>
                <a:ea typeface="OpenDyslexic" charset="0"/>
                <a:cs typeface="OpenDyslexic" charset="0"/>
              </a:rPr>
              <a:t>aisle </a:t>
            </a:r>
            <a:r>
              <a:rPr lang="en-GB">
                <a:solidFill>
                  <a:prstClr val="black"/>
                </a:solidFill>
                <a:latin typeface="OpenDyslexicAlta" pitchFamily="2" charset="77"/>
                <a:ea typeface="OpenDyslexic" charset="0"/>
                <a:cs typeface="OpenDyslexic" charset="0"/>
              </a:rPr>
              <a:t>of Madagascar can be found off the coast of Africa. </a:t>
            </a:r>
          </a:p>
          <a:p>
            <a:pPr>
              <a:lnSpc>
                <a:spcPct val="150000"/>
              </a:lnSpc>
            </a:pPr>
            <a:endParaRPr lang="en-GB">
              <a:solidFill>
                <a:prstClr val="black"/>
              </a:solidFill>
              <a:latin typeface="OpenDyslexicAlta" pitchFamily="2" charset="77"/>
              <a:ea typeface="OpenDyslexic" charset="0"/>
              <a:cs typeface="OpenDyslexic" charset="0"/>
            </a:endParaRPr>
          </a:p>
          <a:p>
            <a:pPr>
              <a:lnSpc>
                <a:spcPct val="150000"/>
              </a:lnSpc>
            </a:pPr>
            <a:r>
              <a:rPr lang="en-GB">
                <a:solidFill>
                  <a:prstClr val="black"/>
                </a:solidFill>
                <a:latin typeface="OpenDyslexicAlta" pitchFamily="2" charset="77"/>
                <a:ea typeface="OpenDyslexic" charset="0"/>
                <a:cs typeface="OpenDyslexic" charset="0"/>
              </a:rPr>
              <a:t>Albert was nervous as he read </a:t>
            </a:r>
            <a:r>
              <a:rPr lang="en-GB">
                <a:solidFill>
                  <a:srgbClr val="FF0000"/>
                </a:solidFill>
                <a:latin typeface="OpenDyslexicAlta" pitchFamily="2" charset="77"/>
                <a:ea typeface="OpenDyslexic" charset="0"/>
                <a:cs typeface="OpenDyslexic" charset="0"/>
              </a:rPr>
              <a:t>aloud </a:t>
            </a:r>
            <a:r>
              <a:rPr lang="en-GB">
                <a:solidFill>
                  <a:prstClr val="black"/>
                </a:solidFill>
                <a:latin typeface="OpenDyslexicAlta" pitchFamily="2" charset="77"/>
                <a:ea typeface="OpenDyslexic" charset="0"/>
                <a:cs typeface="OpenDyslexic" charset="0"/>
              </a:rPr>
              <a:t>in front of the whole school.</a:t>
            </a:r>
          </a:p>
          <a:p>
            <a:pPr>
              <a:lnSpc>
                <a:spcPct val="150000"/>
              </a:lnSpc>
            </a:pPr>
            <a:endParaRPr lang="en-GB">
              <a:solidFill>
                <a:prstClr val="black"/>
              </a:solidFill>
              <a:latin typeface="OpenDyslexicAlta" pitchFamily="2" charset="77"/>
              <a:ea typeface="OpenDyslexic" charset="0"/>
              <a:cs typeface="OpenDyslexic" charset="0"/>
            </a:endParaRPr>
          </a:p>
          <a:p>
            <a:pPr>
              <a:lnSpc>
                <a:spcPct val="150000"/>
              </a:lnSpc>
            </a:pPr>
            <a:r>
              <a:rPr lang="en-GB">
                <a:solidFill>
                  <a:prstClr val="black"/>
                </a:solidFill>
                <a:latin typeface="OpenDyslexicAlta" pitchFamily="2" charset="77"/>
                <a:ea typeface="OpenDyslexic" charset="0"/>
                <a:cs typeface="OpenDyslexic" charset="0"/>
              </a:rPr>
              <a:t>The Bishop stood at the </a:t>
            </a:r>
            <a:r>
              <a:rPr lang="en-GB">
                <a:solidFill>
                  <a:srgbClr val="FF0000"/>
                </a:solidFill>
                <a:latin typeface="OpenDyslexicAlta" pitchFamily="2" charset="77"/>
                <a:ea typeface="OpenDyslexic" charset="0"/>
                <a:cs typeface="OpenDyslexic" charset="0"/>
              </a:rPr>
              <a:t>alter </a:t>
            </a:r>
            <a:r>
              <a:rPr lang="en-GB">
                <a:solidFill>
                  <a:prstClr val="black"/>
                </a:solidFill>
                <a:latin typeface="OpenDyslexicAlta" pitchFamily="2" charset="77"/>
                <a:ea typeface="OpenDyslexic" charset="0"/>
                <a:cs typeface="OpenDyslexic" charset="0"/>
              </a:rPr>
              <a:t>any prayed solemnly. </a:t>
            </a:r>
          </a:p>
          <a:p>
            <a:pPr>
              <a:lnSpc>
                <a:spcPct val="150000"/>
              </a:lnSpc>
            </a:pPr>
            <a:endParaRPr lang="en-GB">
              <a:solidFill>
                <a:prstClr val="black"/>
              </a:solidFill>
              <a:latin typeface="OpenDyslexicAlta" pitchFamily="2" charset="77"/>
              <a:ea typeface="OpenDyslexic" charset="0"/>
              <a:cs typeface="OpenDyslexic" charset="0"/>
            </a:endParaRPr>
          </a:p>
          <a:p>
            <a:pPr>
              <a:lnSpc>
                <a:spcPct val="150000"/>
              </a:lnSpc>
            </a:pPr>
            <a:r>
              <a:rPr lang="en-GB">
                <a:solidFill>
                  <a:prstClr val="black"/>
                </a:solidFill>
                <a:latin typeface="OpenDyslexicAlta" pitchFamily="2" charset="77"/>
                <a:ea typeface="OpenDyslexic" charset="0"/>
                <a:cs typeface="OpenDyslexic" charset="0"/>
              </a:rPr>
              <a:t>Tired and weary, the explorers began their </a:t>
            </a:r>
            <a:r>
              <a:rPr lang="en-GB">
                <a:solidFill>
                  <a:srgbClr val="FF0000"/>
                </a:solidFill>
                <a:latin typeface="OpenDyslexicAlta" pitchFamily="2" charset="77"/>
                <a:ea typeface="OpenDyslexic" charset="0"/>
                <a:cs typeface="OpenDyslexic" charset="0"/>
              </a:rPr>
              <a:t>assent </a:t>
            </a:r>
            <a:r>
              <a:rPr lang="en-GB">
                <a:solidFill>
                  <a:prstClr val="black"/>
                </a:solidFill>
                <a:latin typeface="OpenDyslexicAlta" pitchFamily="2" charset="77"/>
                <a:ea typeface="OpenDyslexic" charset="0"/>
                <a:cs typeface="OpenDyslexic" charset="0"/>
              </a:rPr>
              <a:t>to the summit. </a:t>
            </a:r>
          </a:p>
          <a:p>
            <a:pPr>
              <a:lnSpc>
                <a:spcPct val="150000"/>
              </a:lnSpc>
            </a:pPr>
            <a:endParaRPr lang="en-GB">
              <a:solidFill>
                <a:prstClr val="black"/>
              </a:solidFill>
              <a:latin typeface="OpenDyslexicAlta" pitchFamily="2" charset="77"/>
              <a:ea typeface="OpenDyslexic" charset="0"/>
              <a:cs typeface="OpenDyslexic" charset="0"/>
            </a:endParaRPr>
          </a:p>
          <a:p>
            <a:pPr>
              <a:lnSpc>
                <a:spcPct val="150000"/>
              </a:lnSpc>
            </a:pPr>
            <a:r>
              <a:rPr lang="en-GB">
                <a:solidFill>
                  <a:prstClr val="black"/>
                </a:solidFill>
                <a:latin typeface="OpenDyslexicAlta" pitchFamily="2" charset="77"/>
                <a:ea typeface="OpenDyslexic" charset="0"/>
                <a:cs typeface="OpenDyslexic" charset="0"/>
              </a:rPr>
              <a:t>“Just a little </a:t>
            </a:r>
            <a:r>
              <a:rPr lang="en-GB">
                <a:solidFill>
                  <a:srgbClr val="FF0000"/>
                </a:solidFill>
                <a:latin typeface="OpenDyslexicAlta" pitchFamily="2" charset="77"/>
                <a:ea typeface="OpenDyslexic" charset="0"/>
                <a:cs typeface="OpenDyslexic" charset="0"/>
              </a:rPr>
              <a:t>farther</a:t>
            </a:r>
            <a:r>
              <a:rPr lang="en-GB">
                <a:solidFill>
                  <a:prstClr val="black"/>
                </a:solidFill>
                <a:latin typeface="OpenDyslexicAlta" pitchFamily="2" charset="77"/>
                <a:ea typeface="OpenDyslexic" charset="0"/>
                <a:cs typeface="OpenDyslexic" charset="0"/>
              </a:rPr>
              <a:t>!”</a:t>
            </a:r>
            <a:r>
              <a:rPr lang="en-GB">
                <a:solidFill>
                  <a:srgbClr val="FF0000"/>
                </a:solidFill>
                <a:latin typeface="OpenDyslexicAlta" pitchFamily="2" charset="77"/>
                <a:ea typeface="OpenDyslexic" charset="0"/>
                <a:cs typeface="OpenDyslexic" charset="0"/>
              </a:rPr>
              <a:t> </a:t>
            </a:r>
            <a:r>
              <a:rPr lang="en-GB">
                <a:solidFill>
                  <a:prstClr val="black"/>
                </a:solidFill>
                <a:latin typeface="OpenDyslexicAlta" pitchFamily="2" charset="77"/>
                <a:ea typeface="OpenDyslexic" charset="0"/>
                <a:cs typeface="OpenDyslexic" charset="0"/>
              </a:rPr>
              <a:t>she said as they turned the corner. </a:t>
            </a:r>
          </a:p>
        </p:txBody>
      </p:sp>
    </p:spTree>
    <p:extLst>
      <p:ext uri="{BB962C8B-B14F-4D97-AF65-F5344CB8AC3E}">
        <p14:creationId xmlns:p14="http://schemas.microsoft.com/office/powerpoint/2010/main" val="2247122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7935" y="1600196"/>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aisle</a:t>
                      </a:r>
                    </a:p>
                  </a:txBody>
                  <a:tcPr marL="91428" marR="91428"/>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isle</a:t>
                      </a:r>
                    </a:p>
                  </a:txBody>
                  <a:tcPr marL="91428" marR="91428"/>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aloud</a:t>
                      </a:r>
                    </a:p>
                  </a:txBody>
                  <a:tcPr marL="91428" marR="91428"/>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allowed</a:t>
                      </a:r>
                    </a:p>
                  </a:txBody>
                  <a:tcPr marL="91428" marR="91428"/>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altar</a:t>
                      </a:r>
                    </a:p>
                  </a:txBody>
                  <a:tcPr marL="91428" marR="91428"/>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alter</a:t>
                      </a:r>
                    </a:p>
                  </a:txBody>
                  <a:tcPr marL="91428" marR="91428"/>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ascent</a:t>
                      </a:r>
                    </a:p>
                  </a:txBody>
                  <a:tcPr marL="91428" marR="91428"/>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assent</a:t>
                      </a:r>
                    </a:p>
                  </a:txBody>
                  <a:tcPr marL="91428" marR="91428"/>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farther</a:t>
                      </a:r>
                    </a:p>
                  </a:txBody>
                  <a:tcPr marL="91428" marR="91428"/>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father</a:t>
                      </a:r>
                    </a:p>
                  </a:txBody>
                  <a:tcPr marL="91428" marR="91428"/>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27605406"/>
              </p:ext>
            </p:extLst>
          </p:nvPr>
        </p:nvGraphicFramePr>
        <p:xfrm>
          <a:off x="507935" y="325966"/>
          <a:ext cx="9053923" cy="944880"/>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a:latin typeface="Muli" pitchFamily="2" charset="77"/>
                        </a:rPr>
                        <a:t>Spelling</a:t>
                      </a:r>
                      <a:r>
                        <a:rPr lang="en-GB" sz="1400" b="0" i="0" baseline="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solidFill>
                            <a:srgbClr val="FF3860"/>
                          </a:solidFill>
                          <a:latin typeface="Muli" pitchFamily="2" charset="77"/>
                        </a:rPr>
                        <a:t>Answers: </a:t>
                      </a:r>
                      <a:endParaRPr lang="en-GB" sz="1400">
                        <a:solidFill>
                          <a:srgbClr val="FF3860"/>
                        </a:solidFill>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26</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41645" y="1396998"/>
            <a:ext cx="1076019" cy="1422402"/>
          </a:xfrm>
          <a:prstGeom prst="rect">
            <a:avLst/>
          </a:prstGeom>
        </p:spPr>
      </p:pic>
      <p:sp>
        <p:nvSpPr>
          <p:cNvPr id="3" name="TextBox 2"/>
          <p:cNvSpPr txBox="1"/>
          <p:nvPr/>
        </p:nvSpPr>
        <p:spPr>
          <a:xfrm>
            <a:off x="5017662" y="1600197"/>
            <a:ext cx="7031257" cy="830997"/>
          </a:xfrm>
          <a:prstGeom prst="rect">
            <a:avLst/>
          </a:prstGeom>
          <a:noFill/>
        </p:spPr>
        <p:txBody>
          <a:bodyPr wrap="square" rtlCol="0">
            <a:spAutoFit/>
          </a:bodyPr>
          <a:lstStyle/>
          <a:p>
            <a:r>
              <a:rPr lang="en-GB" sz="1600">
                <a:solidFill>
                  <a:prstClr val="black"/>
                </a:solidFill>
                <a:latin typeface="OpenDyslexicAlta" pitchFamily="2" charset="77"/>
                <a:ea typeface="OpenDyslexic" charset="0"/>
                <a:cs typeface="OpenDyslexic" charset="0"/>
              </a:rPr>
              <a:t>Marvin has completed his homophone homework below.</a:t>
            </a:r>
          </a:p>
          <a:p>
            <a:endParaRPr lang="en-GB" sz="1600">
              <a:solidFill>
                <a:prstClr val="black"/>
              </a:solidFill>
              <a:latin typeface="OpenDyslexicAlta" pitchFamily="2" charset="77"/>
              <a:ea typeface="OpenDyslexic" charset="0"/>
              <a:cs typeface="OpenDyslexic" charset="0"/>
            </a:endParaRPr>
          </a:p>
          <a:p>
            <a:r>
              <a:rPr lang="en-GB" sz="1600">
                <a:solidFill>
                  <a:prstClr val="black"/>
                </a:solidFill>
                <a:latin typeface="OpenDyslexicAlta" pitchFamily="2" charset="77"/>
                <a:ea typeface="OpenDyslexic" charset="0"/>
                <a:cs typeface="OpenDyslexic" charset="0"/>
              </a:rPr>
              <a:t>Can you mark it for him.  Correct any incorrect answers for him.  </a:t>
            </a:r>
          </a:p>
        </p:txBody>
      </p:sp>
      <p:sp>
        <p:nvSpPr>
          <p:cNvPr id="8" name="TextBox 7"/>
          <p:cNvSpPr txBox="1"/>
          <p:nvPr/>
        </p:nvSpPr>
        <p:spPr>
          <a:xfrm>
            <a:off x="3553724" y="2819404"/>
            <a:ext cx="8495195" cy="3693319"/>
          </a:xfrm>
          <a:prstGeom prst="rect">
            <a:avLst/>
          </a:prstGeom>
          <a:noFill/>
        </p:spPr>
        <p:txBody>
          <a:bodyPr wrap="square" rtlCol="0">
            <a:spAutoFit/>
          </a:bodyPr>
          <a:lstStyle/>
          <a:p>
            <a:pPr>
              <a:lnSpc>
                <a:spcPct val="150000"/>
              </a:lnSpc>
            </a:pPr>
            <a:r>
              <a:rPr lang="en-GB">
                <a:solidFill>
                  <a:prstClr val="black"/>
                </a:solidFill>
                <a:latin typeface="OpenDyslexicAlta" pitchFamily="2" charset="77"/>
                <a:ea typeface="OpenDyslexic" charset="0"/>
                <a:cs typeface="OpenDyslexic" charset="0"/>
              </a:rPr>
              <a:t>The</a:t>
            </a:r>
            <a:r>
              <a:rPr lang="en-GB" strike="sngStrike">
                <a:solidFill>
                  <a:prstClr val="black"/>
                </a:solidFill>
                <a:latin typeface="OpenDyslexicAlta" pitchFamily="2" charset="77"/>
                <a:ea typeface="OpenDyslexic" charset="0"/>
                <a:cs typeface="OpenDyslexic" charset="0"/>
              </a:rPr>
              <a:t> </a:t>
            </a:r>
            <a:r>
              <a:rPr lang="en-GB" strike="sngStrike">
                <a:solidFill>
                  <a:srgbClr val="FF0000"/>
                </a:solidFill>
                <a:latin typeface="OpenDyslexicAlta" pitchFamily="2" charset="77"/>
                <a:ea typeface="OpenDyslexic" charset="0"/>
                <a:cs typeface="OpenDyslexic" charset="0"/>
              </a:rPr>
              <a:t>aisle </a:t>
            </a:r>
            <a:r>
              <a:rPr lang="en-GB">
                <a:solidFill>
                  <a:prstClr val="black"/>
                </a:solidFill>
                <a:latin typeface="OpenDyslexicAlta" pitchFamily="2" charset="77"/>
                <a:ea typeface="OpenDyslexic" charset="0"/>
                <a:cs typeface="OpenDyslexic" charset="0"/>
              </a:rPr>
              <a:t>of Madagascar can be found off the coast of Africa. </a:t>
            </a:r>
          </a:p>
          <a:p>
            <a:r>
              <a:rPr lang="en-GB">
                <a:solidFill>
                  <a:prstClr val="black"/>
                </a:solidFill>
                <a:latin typeface="OpenDyslexicAlta" pitchFamily="2" charset="77"/>
                <a:ea typeface="OpenDyslexic" charset="0"/>
                <a:cs typeface="OpenDyslexic" charset="0"/>
              </a:rPr>
              <a:t>       </a:t>
            </a:r>
            <a:r>
              <a:rPr lang="en-GB">
                <a:solidFill>
                  <a:srgbClr val="FF3860"/>
                </a:solidFill>
                <a:latin typeface="OpenDyslexicAlta" pitchFamily="2" charset="77"/>
                <a:ea typeface="OpenDyslexic" charset="0"/>
                <a:cs typeface="OpenDyslexic" charset="0"/>
              </a:rPr>
              <a:t>isle</a:t>
            </a:r>
          </a:p>
          <a:p>
            <a:pPr>
              <a:lnSpc>
                <a:spcPct val="150000"/>
              </a:lnSpc>
            </a:pPr>
            <a:r>
              <a:rPr lang="en-GB">
                <a:solidFill>
                  <a:prstClr val="black"/>
                </a:solidFill>
                <a:latin typeface="OpenDyslexicAlta" pitchFamily="2" charset="77"/>
                <a:ea typeface="OpenDyslexic" charset="0"/>
                <a:cs typeface="OpenDyslexic" charset="0"/>
              </a:rPr>
              <a:t>Albert was nervous as he read </a:t>
            </a:r>
            <a:r>
              <a:rPr lang="en-GB">
                <a:solidFill>
                  <a:srgbClr val="FF0000"/>
                </a:solidFill>
                <a:latin typeface="OpenDyslexicAlta" pitchFamily="2" charset="77"/>
                <a:ea typeface="OpenDyslexic" charset="0"/>
                <a:cs typeface="OpenDyslexic" charset="0"/>
              </a:rPr>
              <a:t>aloud </a:t>
            </a:r>
            <a:r>
              <a:rPr lang="en-GB">
                <a:solidFill>
                  <a:prstClr val="black"/>
                </a:solidFill>
                <a:latin typeface="OpenDyslexicAlta" pitchFamily="2" charset="77"/>
                <a:ea typeface="OpenDyslexic" charset="0"/>
                <a:cs typeface="OpenDyslexic" charset="0"/>
              </a:rPr>
              <a:t>in front of the whole school.</a:t>
            </a:r>
          </a:p>
          <a:p>
            <a:pPr>
              <a:lnSpc>
                <a:spcPct val="150000"/>
              </a:lnSpc>
            </a:pPr>
            <a:endParaRPr lang="en-GB">
              <a:solidFill>
                <a:prstClr val="black"/>
              </a:solidFill>
              <a:latin typeface="OpenDyslexicAlta" pitchFamily="2" charset="77"/>
              <a:ea typeface="OpenDyslexic" charset="0"/>
              <a:cs typeface="OpenDyslexic" charset="0"/>
            </a:endParaRPr>
          </a:p>
          <a:p>
            <a:pPr>
              <a:lnSpc>
                <a:spcPct val="150000"/>
              </a:lnSpc>
            </a:pPr>
            <a:r>
              <a:rPr lang="en-GB">
                <a:solidFill>
                  <a:prstClr val="black"/>
                </a:solidFill>
                <a:latin typeface="OpenDyslexicAlta" pitchFamily="2" charset="77"/>
                <a:ea typeface="OpenDyslexic" charset="0"/>
                <a:cs typeface="OpenDyslexic" charset="0"/>
              </a:rPr>
              <a:t>The Bishop stood at the </a:t>
            </a:r>
            <a:r>
              <a:rPr lang="en-GB" strike="sngStrike">
                <a:solidFill>
                  <a:srgbClr val="FF0000"/>
                </a:solidFill>
                <a:latin typeface="OpenDyslexicAlta" pitchFamily="2" charset="77"/>
                <a:ea typeface="OpenDyslexic" charset="0"/>
                <a:cs typeface="OpenDyslexic" charset="0"/>
              </a:rPr>
              <a:t>alter</a:t>
            </a:r>
            <a:r>
              <a:rPr lang="en-GB">
                <a:solidFill>
                  <a:srgbClr val="FF0000"/>
                </a:solidFill>
                <a:latin typeface="OpenDyslexicAlta" pitchFamily="2" charset="77"/>
                <a:ea typeface="OpenDyslexic" charset="0"/>
                <a:cs typeface="OpenDyslexic" charset="0"/>
              </a:rPr>
              <a:t> </a:t>
            </a:r>
            <a:r>
              <a:rPr lang="en-GB">
                <a:solidFill>
                  <a:prstClr val="black"/>
                </a:solidFill>
                <a:latin typeface="OpenDyslexicAlta" pitchFamily="2" charset="77"/>
                <a:ea typeface="OpenDyslexic" charset="0"/>
                <a:cs typeface="OpenDyslexic" charset="0"/>
              </a:rPr>
              <a:t>any prayed solemnly. </a:t>
            </a:r>
          </a:p>
          <a:p>
            <a:pPr>
              <a:lnSpc>
                <a:spcPct val="150000"/>
              </a:lnSpc>
            </a:pPr>
            <a:r>
              <a:rPr lang="en-GB">
                <a:solidFill>
                  <a:prstClr val="black"/>
                </a:solidFill>
                <a:latin typeface="OpenDyslexicAlta" pitchFamily="2" charset="77"/>
                <a:ea typeface="OpenDyslexic" charset="0"/>
                <a:cs typeface="OpenDyslexic" charset="0"/>
              </a:rPr>
              <a:t>			</a:t>
            </a:r>
            <a:r>
              <a:rPr lang="en-GB">
                <a:solidFill>
                  <a:srgbClr val="FF3860"/>
                </a:solidFill>
                <a:latin typeface="OpenDyslexicAlta" pitchFamily="2" charset="77"/>
                <a:ea typeface="OpenDyslexic" charset="0"/>
                <a:cs typeface="OpenDyslexic" charset="0"/>
              </a:rPr>
              <a:t>   altar</a:t>
            </a:r>
          </a:p>
          <a:p>
            <a:pPr>
              <a:lnSpc>
                <a:spcPct val="150000"/>
              </a:lnSpc>
            </a:pPr>
            <a:r>
              <a:rPr lang="en-GB">
                <a:solidFill>
                  <a:prstClr val="black"/>
                </a:solidFill>
                <a:latin typeface="OpenDyslexicAlta" pitchFamily="2" charset="77"/>
                <a:ea typeface="OpenDyslexic" charset="0"/>
                <a:cs typeface="OpenDyslexic" charset="0"/>
              </a:rPr>
              <a:t>Tired and weary, the explorers began their </a:t>
            </a:r>
            <a:r>
              <a:rPr lang="en-GB" strike="sngStrike">
                <a:solidFill>
                  <a:srgbClr val="FF0000"/>
                </a:solidFill>
                <a:latin typeface="OpenDyslexicAlta" pitchFamily="2" charset="77"/>
                <a:ea typeface="OpenDyslexic" charset="0"/>
                <a:cs typeface="OpenDyslexic" charset="0"/>
              </a:rPr>
              <a:t>assent</a:t>
            </a:r>
            <a:r>
              <a:rPr lang="en-GB">
                <a:solidFill>
                  <a:srgbClr val="FF0000"/>
                </a:solidFill>
                <a:latin typeface="OpenDyslexicAlta" pitchFamily="2" charset="77"/>
                <a:ea typeface="OpenDyslexic" charset="0"/>
                <a:cs typeface="OpenDyslexic" charset="0"/>
              </a:rPr>
              <a:t> </a:t>
            </a:r>
            <a:r>
              <a:rPr lang="en-GB">
                <a:solidFill>
                  <a:prstClr val="black"/>
                </a:solidFill>
                <a:latin typeface="OpenDyslexicAlta" pitchFamily="2" charset="77"/>
                <a:ea typeface="OpenDyslexic" charset="0"/>
                <a:cs typeface="OpenDyslexic" charset="0"/>
              </a:rPr>
              <a:t>to the summit. </a:t>
            </a:r>
          </a:p>
          <a:p>
            <a:pPr>
              <a:lnSpc>
                <a:spcPct val="150000"/>
              </a:lnSpc>
            </a:pPr>
            <a:r>
              <a:rPr lang="en-GB">
                <a:solidFill>
                  <a:srgbClr val="FF3860"/>
                </a:solidFill>
                <a:latin typeface="OpenDyslexicAlta" pitchFamily="2" charset="77"/>
                <a:ea typeface="OpenDyslexic" charset="0"/>
                <a:cs typeface="OpenDyslexic" charset="0"/>
              </a:rPr>
              <a:t>					         ascent</a:t>
            </a:r>
          </a:p>
          <a:p>
            <a:pPr>
              <a:lnSpc>
                <a:spcPct val="150000"/>
              </a:lnSpc>
            </a:pPr>
            <a:r>
              <a:rPr lang="en-GB">
                <a:solidFill>
                  <a:prstClr val="black"/>
                </a:solidFill>
                <a:latin typeface="OpenDyslexicAlta" pitchFamily="2" charset="77"/>
                <a:ea typeface="OpenDyslexic" charset="0"/>
                <a:cs typeface="OpenDyslexic" charset="0"/>
              </a:rPr>
              <a:t>“Just a little </a:t>
            </a:r>
            <a:r>
              <a:rPr lang="en-GB">
                <a:solidFill>
                  <a:srgbClr val="FF0000"/>
                </a:solidFill>
                <a:latin typeface="OpenDyslexicAlta" pitchFamily="2" charset="77"/>
                <a:ea typeface="OpenDyslexic" charset="0"/>
                <a:cs typeface="OpenDyslexic" charset="0"/>
              </a:rPr>
              <a:t>farther</a:t>
            </a:r>
            <a:r>
              <a:rPr lang="en-GB">
                <a:solidFill>
                  <a:prstClr val="black"/>
                </a:solidFill>
                <a:latin typeface="OpenDyslexicAlta" pitchFamily="2" charset="77"/>
                <a:ea typeface="OpenDyslexic" charset="0"/>
                <a:cs typeface="OpenDyslexic" charset="0"/>
              </a:rPr>
              <a:t>!”</a:t>
            </a:r>
            <a:r>
              <a:rPr lang="en-GB">
                <a:solidFill>
                  <a:srgbClr val="FF0000"/>
                </a:solidFill>
                <a:latin typeface="OpenDyslexicAlta" pitchFamily="2" charset="77"/>
                <a:ea typeface="OpenDyslexic" charset="0"/>
                <a:cs typeface="OpenDyslexic" charset="0"/>
              </a:rPr>
              <a:t> </a:t>
            </a:r>
            <a:r>
              <a:rPr lang="en-GB">
                <a:solidFill>
                  <a:prstClr val="black"/>
                </a:solidFill>
                <a:latin typeface="OpenDyslexicAlta" pitchFamily="2" charset="77"/>
                <a:ea typeface="OpenDyslexic" charset="0"/>
                <a:cs typeface="OpenDyslexic" charset="0"/>
              </a:rPr>
              <a:t>she said as they turned the corner. </a:t>
            </a:r>
          </a:p>
        </p:txBody>
      </p:sp>
    </p:spTree>
    <p:extLst>
      <p:ext uri="{BB962C8B-B14F-4D97-AF65-F5344CB8AC3E}">
        <p14:creationId xmlns:p14="http://schemas.microsoft.com/office/powerpoint/2010/main" val="4154771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Spelling Shed" id="{C4F81C86-5779-0E48-81E5-305447788964}" vid="{2F96E78E-4C51-8449-B2C6-B9B70AAE1C3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464</Words>
  <Application>Microsoft Office PowerPoint</Application>
  <PresentationFormat>Custom</PresentationFormat>
  <Paragraphs>109</Paragraphs>
  <Slides>6</Slides>
  <Notes>2</Notes>
  <HiddenSlides>0</HiddenSlides>
  <MMClips>0</MMClips>
  <ScaleCrop>false</ScaleCrop>
  <HeadingPairs>
    <vt:vector size="4" baseType="variant">
      <vt:variant>
        <vt:lpstr>Theme</vt:lpstr>
      </vt:variant>
      <vt:variant>
        <vt:i4>2</vt:i4>
      </vt:variant>
      <vt:variant>
        <vt:lpstr>Slide Titles</vt:lpstr>
      </vt:variant>
      <vt:variant>
        <vt:i4>6</vt:i4>
      </vt:variant>
    </vt:vector>
  </HeadingPairs>
  <TitlesOfParts>
    <vt:vector size="8" baseType="lpstr">
      <vt:lpstr>Office Theme</vt:lpstr>
      <vt:lpstr>1_Office Theme</vt:lpstr>
      <vt:lpstr>Sum 2 wk 3 Homophones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 2 wk 3 Homophones</dc:title>
  <dc:creator>David Adfield</dc:creator>
  <cp:lastModifiedBy>David Adfield</cp:lastModifiedBy>
  <cp:revision>1</cp:revision>
  <dcterms:created xsi:type="dcterms:W3CDTF">2021-06-02T05:48:50Z</dcterms:created>
  <dcterms:modified xsi:type="dcterms:W3CDTF">2021-06-02T05:49:54Z</dcterms:modified>
</cp:coreProperties>
</file>