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1"/>
  </p:notesMasterIdLst>
  <p:sldIdLst>
    <p:sldId id="270" r:id="rId2"/>
    <p:sldId id="268" r:id="rId3"/>
    <p:sldId id="257" r:id="rId4"/>
    <p:sldId id="267" r:id="rId5"/>
    <p:sldId id="260" r:id="rId6"/>
    <p:sldId id="261" r:id="rId7"/>
    <p:sldId id="262" r:id="rId8"/>
    <p:sldId id="264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9" autoAdjust="0"/>
    <p:restoredTop sz="94660"/>
  </p:normalViewPr>
  <p:slideViewPr>
    <p:cSldViewPr>
      <p:cViewPr varScale="1">
        <p:scale>
          <a:sx n="83" d="100"/>
          <a:sy n="83" d="100"/>
        </p:scale>
        <p:origin x="-1430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511F2E-6CD3-4DB3-BA63-29D9AC61838D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8BF059-A1F9-4A8E-88B2-141005872C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951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E71DD66-F0BB-4390-BE06-3CF5F879BB61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7917201" cy="924475"/>
          </a:xfrm>
        </p:spPr>
        <p:txBody>
          <a:bodyPr/>
          <a:lstStyle/>
          <a:p>
            <a:r>
              <a:rPr lang="en-GB" dirty="0" smtClean="0"/>
              <a:t>07.02.22 </a:t>
            </a:r>
            <a:r>
              <a:rPr lang="en-GB" b="1" u="sng" dirty="0" smtClean="0"/>
              <a:t>Fluency</a:t>
            </a:r>
            <a:br>
              <a:rPr lang="en-GB" b="1" u="sng" dirty="0" smtClean="0"/>
            </a:br>
            <a:r>
              <a:rPr lang="en-GB" b="1" u="sng" dirty="0" smtClean="0"/>
              <a:t>Fact </a:t>
            </a:r>
            <a:r>
              <a:rPr lang="en-GB" b="1" u="sng" dirty="0"/>
              <a:t>of the day</a:t>
            </a:r>
            <a:r>
              <a:rPr lang="en-GB" b="1" dirty="0"/>
              <a:t>: </a:t>
            </a:r>
            <a:r>
              <a:rPr lang="en-GB" b="1" dirty="0" smtClean="0"/>
              <a:t>12 </a:t>
            </a:r>
            <a:r>
              <a:rPr lang="en-GB" b="1" dirty="0" smtClean="0"/>
              <a:t>x </a:t>
            </a:r>
            <a:r>
              <a:rPr lang="en-GB" b="1" dirty="0"/>
              <a:t>2</a:t>
            </a:r>
            <a:r>
              <a:rPr lang="en-GB" b="1" dirty="0" smtClean="0"/>
              <a:t>=</a:t>
            </a:r>
            <a:endParaRPr lang="en-GB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6363585"/>
              </p:ext>
            </p:extLst>
          </p:nvPr>
        </p:nvGraphicFramePr>
        <p:xfrm>
          <a:off x="0" y="1280160"/>
          <a:ext cx="9144000" cy="5516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79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71601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r>
                        <a:rPr lang="en-GB" dirty="0"/>
                        <a:t>Everyone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Extension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21275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a. How many groups of 4 make 20?</a:t>
                      </a:r>
                    </a:p>
                    <a:p>
                      <a:pPr marL="0" indent="0">
                        <a:buNone/>
                      </a:pP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b. </a:t>
                      </a:r>
                      <a:r>
                        <a:rPr lang="en-GB" sz="2000" baseline="0" dirty="0" smtClean="0"/>
                        <a:t>16 children in groups of 4. How many groups?</a:t>
                      </a:r>
                    </a:p>
                    <a:p>
                      <a:pPr marL="0" indent="0">
                        <a:buNone/>
                      </a:pPr>
                      <a:endParaRPr lang="en-GB" sz="2400" dirty="0" smtClean="0"/>
                    </a:p>
                    <a:p>
                      <a:pPr marL="0" indent="0">
                        <a:buNone/>
                      </a:pPr>
                      <a:r>
                        <a:rPr lang="en-GB" sz="2400" dirty="0" smtClean="0"/>
                        <a:t>c. Difference</a:t>
                      </a:r>
                      <a:r>
                        <a:rPr lang="en-GB" sz="2400" baseline="0" dirty="0" smtClean="0"/>
                        <a:t> between: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46 and 57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400" dirty="0" smtClean="0"/>
                        <a:t>d. Value</a:t>
                      </a:r>
                      <a:r>
                        <a:rPr lang="en-GB" sz="2400" baseline="0" dirty="0" smtClean="0"/>
                        <a:t> of digit 6?  </a:t>
                      </a:r>
                      <a:r>
                        <a:rPr lang="en-GB" sz="2400" b="1" baseline="0" dirty="0" smtClean="0"/>
                        <a:t>683</a:t>
                      </a:r>
                    </a:p>
                    <a:p>
                      <a:pPr marL="0" indent="0">
                        <a:buNone/>
                      </a:pPr>
                      <a:endParaRPr lang="en-GB" sz="2400" b="1" dirty="0" smtClean="0"/>
                    </a:p>
                    <a:p>
                      <a:pPr marL="342900" indent="-342900">
                        <a:buAutoNum type="alphaLcPeriod" startAt="5"/>
                      </a:pPr>
                      <a:r>
                        <a:rPr lang="en-GB" sz="2400" baseline="0" dirty="0" smtClean="0"/>
                        <a:t>Missing numbers?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3, __, 7, 9, __, 13, 15</a:t>
                      </a:r>
                    </a:p>
                    <a:p>
                      <a:pPr marL="342900" indent="-342900">
                        <a:buAutoNum type="alphaLcPeriod" startAt="5"/>
                      </a:pPr>
                      <a:endParaRPr lang="en-GB" sz="24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f</a:t>
                      </a:r>
                      <a:r>
                        <a:rPr lang="en-GB" sz="2400" dirty="0" smtClean="0"/>
                        <a:t>. My</a:t>
                      </a:r>
                      <a:r>
                        <a:rPr lang="en-GB" sz="2400" baseline="0" dirty="0" smtClean="0"/>
                        <a:t> number is greater than 26, less than 34 and a multiple of 5. What is it?</a:t>
                      </a:r>
                    </a:p>
                    <a:p>
                      <a:endParaRPr lang="en-GB" sz="2400" baseline="0" dirty="0" smtClean="0"/>
                    </a:p>
                    <a:p>
                      <a:r>
                        <a:rPr lang="en-GB" sz="2400" dirty="0" smtClean="0"/>
                        <a:t>g. </a:t>
                      </a:r>
                      <a:r>
                        <a:rPr lang="en-GB" sz="2400" baseline="0" dirty="0" smtClean="0"/>
                        <a:t>1000 ÷ 25=</a:t>
                      </a: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h. Name 2 numbers with a sum of 16 and a difference of 2</a:t>
                      </a:r>
                    </a:p>
                    <a:p>
                      <a:pPr marL="0" indent="0">
                        <a:buNone/>
                      </a:pPr>
                      <a:endParaRPr lang="en-GB" sz="2400" baseline="0" dirty="0" smtClean="0"/>
                    </a:p>
                    <a:p>
                      <a:pPr marL="514350" indent="-514350">
                        <a:buAutoNum type="romanLcPeriod"/>
                      </a:pPr>
                      <a:r>
                        <a:rPr lang="en-GB" sz="2400" baseline="0" dirty="0" smtClean="0"/>
                        <a:t>1/5 of 150=</a:t>
                      </a:r>
                    </a:p>
                    <a:p>
                      <a:pPr marL="514350" indent="-514350">
                        <a:buAutoNum type="romanLcPeriod"/>
                      </a:pPr>
                      <a:r>
                        <a:rPr lang="en-GB" sz="2400" baseline="0" dirty="0" smtClean="0"/>
                        <a:t>2/5 of 150=</a:t>
                      </a:r>
                    </a:p>
                    <a:p>
                      <a:pPr marL="514350" indent="-514350">
                        <a:buAutoNum type="romanLcPeriod"/>
                      </a:pPr>
                      <a:r>
                        <a:rPr lang="en-GB" sz="2400" baseline="0" dirty="0" smtClean="0"/>
                        <a:t>3/5 of 150=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403" y="-31960"/>
            <a:ext cx="3790717" cy="798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1784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8640"/>
            <a:ext cx="8096713" cy="924475"/>
          </a:xfrm>
        </p:spPr>
        <p:txBody>
          <a:bodyPr/>
          <a:lstStyle/>
          <a:p>
            <a:r>
              <a:rPr lang="en-GB" dirty="0" smtClean="0"/>
              <a:t>08</a:t>
            </a:r>
            <a:r>
              <a:rPr lang="en-GB" dirty="0" smtClean="0"/>
              <a:t>.02.22 </a:t>
            </a:r>
            <a:r>
              <a:rPr lang="en-GB" b="1" u="sng" dirty="0"/>
              <a:t>Fluency</a:t>
            </a:r>
            <a:br>
              <a:rPr lang="en-GB" b="1" u="sng" dirty="0"/>
            </a:br>
            <a:r>
              <a:rPr lang="en-GB" b="1" u="sng" dirty="0"/>
              <a:t>Fact of the day</a:t>
            </a:r>
            <a:r>
              <a:rPr lang="en-GB" b="1" dirty="0"/>
              <a:t>: </a:t>
            </a:r>
            <a:r>
              <a:rPr lang="en-GB" b="1" dirty="0" smtClean="0"/>
              <a:t>11 </a:t>
            </a:r>
            <a:r>
              <a:rPr lang="en-GB" b="1" dirty="0" smtClean="0"/>
              <a:t>x </a:t>
            </a:r>
            <a:r>
              <a:rPr lang="en-GB" b="1" dirty="0"/>
              <a:t>5</a:t>
            </a:r>
            <a:r>
              <a:rPr lang="en-GB" b="1" dirty="0" smtClean="0"/>
              <a:t>=</a:t>
            </a:r>
            <a:endParaRPr lang="en-GB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3713947"/>
              </p:ext>
            </p:extLst>
          </p:nvPr>
        </p:nvGraphicFramePr>
        <p:xfrm>
          <a:off x="0" y="1196752"/>
          <a:ext cx="9144000" cy="5287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1112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53287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r>
                        <a:rPr lang="en-GB" dirty="0"/>
                        <a:t>Everyone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Extension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21275">
                <a:tc>
                  <a:txBody>
                    <a:bodyPr/>
                    <a:lstStyle/>
                    <a:p>
                      <a:pPr marL="457200" indent="-457200">
                        <a:buAutoNum type="alphaLcPeriod"/>
                      </a:pPr>
                      <a:r>
                        <a:rPr lang="en-GB" sz="2400" baseline="0" dirty="0" smtClean="0"/>
                        <a:t>What is the sum of seven and seventy-seven?</a:t>
                      </a:r>
                    </a:p>
                    <a:p>
                      <a:pPr marL="457200" indent="-457200">
                        <a:buAutoNum type="alphaLcPeriod"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b</a:t>
                      </a:r>
                      <a:r>
                        <a:rPr lang="en-GB" sz="2400" baseline="0" dirty="0" smtClean="0"/>
                        <a:t>. How many tens in one hundred and twenty?</a:t>
                      </a:r>
                    </a:p>
                    <a:p>
                      <a:pPr marL="0" indent="0">
                        <a:buNone/>
                      </a:pPr>
                      <a:endParaRPr lang="en-GB" sz="2400" dirty="0"/>
                    </a:p>
                    <a:p>
                      <a:pPr marL="0" indent="0">
                        <a:buNone/>
                      </a:pPr>
                      <a:r>
                        <a:rPr lang="en-GB" sz="2400" dirty="0" smtClean="0"/>
                        <a:t>c. </a:t>
                      </a:r>
                      <a:r>
                        <a:rPr lang="en-GB" sz="2400" dirty="0" smtClean="0"/>
                        <a:t>75g=</a:t>
                      </a:r>
                      <a:r>
                        <a:rPr lang="en-GB" sz="2400" baseline="0" dirty="0" smtClean="0"/>
                        <a:t> ___g +  5g</a:t>
                      </a: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    </a:t>
                      </a:r>
                      <a:r>
                        <a:rPr lang="en-GB" sz="2400" baseline="0" dirty="0" smtClean="0"/>
                        <a:t>75g= ___g +  25g</a:t>
                      </a: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400" dirty="0" smtClean="0"/>
                        <a:t>d. </a:t>
                      </a:r>
                      <a:r>
                        <a:rPr lang="en-GB" sz="2400" dirty="0" smtClean="0"/>
                        <a:t>Find</a:t>
                      </a:r>
                      <a:r>
                        <a:rPr lang="en-GB" sz="2400" baseline="0" dirty="0" smtClean="0"/>
                        <a:t> the difference between 135 and 172</a:t>
                      </a:r>
                    </a:p>
                    <a:p>
                      <a:pPr marL="0" indent="0">
                        <a:buNone/>
                      </a:pP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e. Add half of 4, to 8.</a:t>
                      </a:r>
                      <a:endParaRPr lang="en-GB" sz="24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f.</a:t>
                      </a:r>
                    </a:p>
                    <a:p>
                      <a:r>
                        <a:rPr lang="en-GB" sz="2400" dirty="0" smtClean="0"/>
                        <a:t> </a:t>
                      </a:r>
                    </a:p>
                    <a:p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 smtClean="0"/>
                        <a:t>g. </a:t>
                      </a:r>
                      <a:r>
                        <a:rPr lang="en-GB" sz="2400" baseline="0" dirty="0" smtClean="0"/>
                        <a:t>What is ¼ of 200?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¾ of 200?</a:t>
                      </a:r>
                    </a:p>
                    <a:p>
                      <a:pPr marL="0" indent="0">
                        <a:buNone/>
                      </a:pP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h.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V + V=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IV x II=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X divided by v=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M halved=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L doubled=</a:t>
                      </a:r>
                      <a:endParaRPr lang="en-GB" sz="2000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403" y="-31960"/>
            <a:ext cx="3790717" cy="798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9464" y="1556791"/>
            <a:ext cx="3718223" cy="899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544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7917201" cy="924475"/>
          </a:xfrm>
        </p:spPr>
        <p:txBody>
          <a:bodyPr/>
          <a:lstStyle/>
          <a:p>
            <a:r>
              <a:rPr lang="en-GB" dirty="0" smtClean="0"/>
              <a:t>09.02.22 </a:t>
            </a:r>
            <a:r>
              <a:rPr lang="en-GB" b="1" u="sng" dirty="0"/>
              <a:t>Fluency</a:t>
            </a:r>
            <a:br>
              <a:rPr lang="en-GB" b="1" u="sng" dirty="0"/>
            </a:br>
            <a:r>
              <a:rPr lang="en-GB" b="1" u="sng" dirty="0"/>
              <a:t>Fact of the day</a:t>
            </a:r>
            <a:r>
              <a:rPr lang="en-GB" b="1" dirty="0"/>
              <a:t>: 4</a:t>
            </a:r>
            <a:r>
              <a:rPr lang="en-GB" b="1" dirty="0" smtClean="0"/>
              <a:t> x </a:t>
            </a:r>
            <a:r>
              <a:rPr lang="en-GB" b="1" dirty="0"/>
              <a:t>6</a:t>
            </a:r>
            <a:r>
              <a:rPr lang="en-GB" b="1" dirty="0" smtClean="0"/>
              <a:t>=</a:t>
            </a:r>
            <a:endParaRPr lang="en-GB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8092445"/>
              </p:ext>
            </p:extLst>
          </p:nvPr>
        </p:nvGraphicFramePr>
        <p:xfrm>
          <a:off x="107504" y="1340768"/>
          <a:ext cx="9036496" cy="5328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569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7958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07317">
                <a:tc>
                  <a:txBody>
                    <a:bodyPr/>
                    <a:lstStyle/>
                    <a:p>
                      <a:r>
                        <a:rPr lang="en-GB" dirty="0"/>
                        <a:t>Everyone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Extension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21275">
                <a:tc>
                  <a:txBody>
                    <a:bodyPr/>
                    <a:lstStyle/>
                    <a:p>
                      <a:pPr marL="457200" indent="-457200">
                        <a:buAutoNum type="alphaLcPeriod"/>
                      </a:pPr>
                      <a:r>
                        <a:rPr lang="en-GB" sz="2200" baseline="0" dirty="0" smtClean="0"/>
                        <a:t>45 </a:t>
                      </a:r>
                      <a:r>
                        <a:rPr lang="en-GB" sz="2200" baseline="0" dirty="0" smtClean="0"/>
                        <a:t>+ </a:t>
                      </a:r>
                      <a:r>
                        <a:rPr lang="en-GB" sz="2200" baseline="0" dirty="0" smtClean="0"/>
                        <a:t>11 </a:t>
                      </a:r>
                      <a:r>
                        <a:rPr lang="en-GB" sz="2200" baseline="0" dirty="0" smtClean="0"/>
                        <a:t>Round and adjust</a:t>
                      </a:r>
                    </a:p>
                    <a:p>
                      <a:pPr marL="0" indent="0">
                        <a:buNone/>
                      </a:pPr>
                      <a:endParaRPr lang="en-GB" sz="2200" baseline="0" dirty="0"/>
                    </a:p>
                    <a:p>
                      <a:pPr marL="0" indent="0">
                        <a:buNone/>
                      </a:pPr>
                      <a:r>
                        <a:rPr lang="en-GB" sz="2200" baseline="0" dirty="0"/>
                        <a:t>b. </a:t>
                      </a:r>
                      <a:r>
                        <a:rPr lang="en-GB" sz="2200" baseline="0" dirty="0" smtClean="0"/>
                        <a:t>16 </a:t>
                      </a:r>
                      <a:r>
                        <a:rPr lang="en-GB" sz="2200" baseline="0" dirty="0" smtClean="0"/>
                        <a:t>+ 19 Redistribute</a:t>
                      </a:r>
                    </a:p>
                    <a:p>
                      <a:pPr marL="0" indent="0">
                        <a:buNone/>
                      </a:pPr>
                      <a:endParaRPr lang="en-GB" sz="2200" dirty="0"/>
                    </a:p>
                    <a:p>
                      <a:pPr marL="0" indent="0">
                        <a:buNone/>
                      </a:pPr>
                      <a:r>
                        <a:rPr lang="en-GB" sz="2200" dirty="0" smtClean="0"/>
                        <a:t>c. Write</a:t>
                      </a:r>
                      <a:r>
                        <a:rPr lang="en-GB" sz="2200" baseline="0" dirty="0" smtClean="0"/>
                        <a:t> </a:t>
                      </a:r>
                      <a:r>
                        <a:rPr lang="en-GB" sz="2200" baseline="0" dirty="0" smtClean="0"/>
                        <a:t>407 </a:t>
                      </a:r>
                      <a:r>
                        <a:rPr lang="en-GB" sz="2200" baseline="0" dirty="0" smtClean="0"/>
                        <a:t>in words</a:t>
                      </a:r>
                    </a:p>
                    <a:p>
                      <a:pPr marL="0" indent="0">
                        <a:buNone/>
                      </a:pPr>
                      <a:endParaRPr lang="en-GB" sz="22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200" dirty="0" smtClean="0"/>
                        <a:t>d. </a:t>
                      </a:r>
                      <a:r>
                        <a:rPr lang="en-GB" sz="2200" dirty="0" smtClean="0"/>
                        <a:t>30cm </a:t>
                      </a:r>
                      <a:r>
                        <a:rPr lang="en-GB" sz="2200" dirty="0" smtClean="0"/>
                        <a:t>+ </a:t>
                      </a:r>
                      <a:r>
                        <a:rPr lang="en-GB" sz="2200" baseline="0" dirty="0" smtClean="0"/>
                        <a:t>___cm= 100cm</a:t>
                      </a:r>
                      <a:endParaRPr lang="en-GB" sz="22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200" baseline="0" dirty="0" smtClean="0"/>
                        <a:t> ___ + </a:t>
                      </a:r>
                      <a:r>
                        <a:rPr lang="en-GB" sz="2200" baseline="0" dirty="0" smtClean="0"/>
                        <a:t>75cm = 100cm</a:t>
                      </a:r>
                      <a:endParaRPr lang="en-GB" sz="2200" baseline="0" dirty="0" smtClean="0"/>
                    </a:p>
                    <a:p>
                      <a:pPr marL="0" indent="0">
                        <a:buNone/>
                      </a:pPr>
                      <a:endParaRPr lang="en-GB" sz="22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200" baseline="0" dirty="0" smtClean="0"/>
                        <a:t>e. One quarter of </a:t>
                      </a:r>
                      <a:r>
                        <a:rPr lang="en-GB" sz="2200" baseline="0" dirty="0" smtClean="0"/>
                        <a:t>12=</a:t>
                      </a:r>
                      <a:endParaRPr lang="en-GB" sz="2200" baseline="0" dirty="0" smtClean="0"/>
                    </a:p>
                    <a:p>
                      <a:pPr marL="0" indent="0">
                        <a:buNone/>
                      </a:pPr>
                      <a:endParaRPr lang="en-GB" sz="22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200" baseline="0" dirty="0" smtClean="0"/>
                        <a:t>f. </a:t>
                      </a:r>
                      <a:r>
                        <a:rPr lang="en-GB" sz="2200" baseline="0" dirty="0" smtClean="0"/>
                        <a:t>1m and 35cm = _____cm</a:t>
                      </a:r>
                    </a:p>
                    <a:p>
                      <a:pPr marL="0" indent="0">
                        <a:buNone/>
                      </a:pPr>
                      <a:endParaRPr lang="en-GB" sz="22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200" baseline="0" dirty="0" smtClean="0"/>
                        <a:t>g. 200cm = _____m</a:t>
                      </a:r>
                      <a:endParaRPr lang="en-GB" sz="22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h</a:t>
                      </a:r>
                      <a:r>
                        <a:rPr lang="en-GB" sz="2400" dirty="0" smtClean="0"/>
                        <a:t>. 3333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smtClean="0"/>
                        <a:t>expanded:</a:t>
                      </a:r>
                    </a:p>
                    <a:p>
                      <a:r>
                        <a:rPr lang="en-GB" sz="2400" baseline="0" dirty="0" smtClean="0"/>
                        <a:t>_____+ ___ + __+_</a:t>
                      </a:r>
                    </a:p>
                    <a:p>
                      <a:endParaRPr lang="en-GB" sz="2400" baseline="0" dirty="0" smtClean="0"/>
                    </a:p>
                    <a:p>
                      <a:r>
                        <a:rPr lang="en-GB" sz="2400" dirty="0" smtClean="0"/>
                        <a:t>i. Which is bigger?</a:t>
                      </a:r>
                    </a:p>
                    <a:p>
                      <a:r>
                        <a:rPr lang="en-GB" sz="2400" baseline="0" dirty="0" smtClean="0"/>
                        <a:t>1/2 of 120 or 1/3 of 150</a:t>
                      </a:r>
                    </a:p>
                    <a:p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j. How many quarters in 2 and a half?</a:t>
                      </a:r>
                      <a:endParaRPr lang="en-GB" sz="2000" baseline="0" dirty="0" smtClean="0"/>
                    </a:p>
                    <a:p>
                      <a:pPr marL="0" indent="0">
                        <a:buNone/>
                      </a:pPr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 smtClean="0"/>
                        <a:t>k. Write the multiple of 6 nearest 40.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 smtClean="0"/>
                        <a:t>l. 1, 4, 9, ___, 25, 36, 49</a:t>
                      </a:r>
                      <a:endParaRPr lang="en-GB" sz="2000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403" y="-31960"/>
            <a:ext cx="3790717" cy="798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009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7917201" cy="924475"/>
          </a:xfrm>
        </p:spPr>
        <p:txBody>
          <a:bodyPr/>
          <a:lstStyle/>
          <a:p>
            <a:r>
              <a:rPr lang="en-GB" dirty="0" smtClean="0"/>
              <a:t>10</a:t>
            </a:r>
            <a:r>
              <a:rPr lang="en-GB" dirty="0" smtClean="0"/>
              <a:t>.02.22 </a:t>
            </a:r>
            <a:r>
              <a:rPr lang="en-GB" b="1" u="sng" dirty="0"/>
              <a:t>Fluency</a:t>
            </a:r>
            <a:br>
              <a:rPr lang="en-GB" b="1" u="sng" dirty="0"/>
            </a:br>
            <a:r>
              <a:rPr lang="en-GB" b="1" u="sng" dirty="0"/>
              <a:t>Fact of the day</a:t>
            </a:r>
            <a:r>
              <a:rPr lang="en-GB" b="1" dirty="0"/>
              <a:t>: 4</a:t>
            </a:r>
            <a:r>
              <a:rPr lang="en-GB" b="1" dirty="0" smtClean="0"/>
              <a:t> x </a:t>
            </a:r>
            <a:r>
              <a:rPr lang="en-GB" b="1" dirty="0"/>
              <a:t>7</a:t>
            </a:r>
            <a:r>
              <a:rPr lang="en-GB" b="1" dirty="0" smtClean="0"/>
              <a:t>=</a:t>
            </a:r>
            <a:endParaRPr lang="en-GB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8339753"/>
              </p:ext>
            </p:extLst>
          </p:nvPr>
        </p:nvGraphicFramePr>
        <p:xfrm>
          <a:off x="-22880" y="1280160"/>
          <a:ext cx="9144000" cy="5577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1112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53287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r>
                        <a:rPr lang="en-GB" dirty="0"/>
                        <a:t>Everyone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Extension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21275">
                <a:tc>
                  <a:txBody>
                    <a:bodyPr/>
                    <a:lstStyle/>
                    <a:p>
                      <a:pPr marL="457200" indent="-457200">
                        <a:buAutoNum type="alphaLcPeriod"/>
                      </a:pPr>
                      <a:r>
                        <a:rPr lang="en-GB" sz="2400" baseline="0" dirty="0" smtClean="0"/>
                        <a:t>Difference between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27 </a:t>
                      </a:r>
                      <a:r>
                        <a:rPr lang="en-GB" sz="2400" baseline="0" dirty="0" smtClean="0"/>
                        <a:t>and </a:t>
                      </a:r>
                      <a:r>
                        <a:rPr lang="en-GB" sz="2400" baseline="0" dirty="0" smtClean="0"/>
                        <a:t>32</a:t>
                      </a: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36 </a:t>
                      </a:r>
                      <a:r>
                        <a:rPr lang="en-GB" sz="2400" baseline="0" dirty="0" smtClean="0"/>
                        <a:t>and </a:t>
                      </a:r>
                      <a:r>
                        <a:rPr lang="en-GB" sz="2400" baseline="0" dirty="0" smtClean="0"/>
                        <a:t>47</a:t>
                      </a: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b</a:t>
                      </a:r>
                      <a:r>
                        <a:rPr lang="en-GB" sz="2400" baseline="0" dirty="0"/>
                        <a:t>. </a:t>
                      </a:r>
                      <a:r>
                        <a:rPr lang="en-GB" sz="2400" baseline="0" dirty="0" smtClean="0"/>
                        <a:t>100 minus 75</a:t>
                      </a: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endParaRPr lang="en-GB" sz="2400" dirty="0"/>
                    </a:p>
                    <a:p>
                      <a:pPr marL="0" indent="0">
                        <a:buNone/>
                      </a:pPr>
                      <a:r>
                        <a:rPr lang="en-GB" sz="2400" dirty="0" smtClean="0"/>
                        <a:t>c. Write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smtClean="0"/>
                        <a:t>10 </a:t>
                      </a:r>
                      <a:r>
                        <a:rPr lang="en-GB" sz="2400" baseline="0" dirty="0" smtClean="0"/>
                        <a:t>in Roman numerals.</a:t>
                      </a:r>
                    </a:p>
                    <a:p>
                      <a:pPr marL="0" indent="0">
                        <a:buNone/>
                      </a:pPr>
                      <a:endParaRPr lang="en-GB" sz="240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d. Double </a:t>
                      </a:r>
                      <a:r>
                        <a:rPr lang="en-GB" sz="2400" baseline="0" dirty="0" smtClean="0"/>
                        <a:t>15, then add 20.</a:t>
                      </a:r>
                      <a:endParaRPr lang="en-GB" sz="2400" baseline="0" dirty="0" smtClean="0"/>
                    </a:p>
                    <a:p>
                      <a:pPr marL="342900" indent="-342900">
                        <a:buAutoNum type="alphaLcPeriod" startAt="5"/>
                      </a:pP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e. </a:t>
                      </a:r>
                      <a:r>
                        <a:rPr lang="en-GB" sz="2400" baseline="0" dirty="0" smtClean="0"/>
                        <a:t>Half of £2.60</a:t>
                      </a:r>
                    </a:p>
                    <a:p>
                      <a:pPr marL="0" indent="0">
                        <a:buNone/>
                      </a:pPr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f</a:t>
                      </a:r>
                      <a:r>
                        <a:rPr lang="en-GB" sz="2400" baseline="0" dirty="0" smtClean="0"/>
                        <a:t>. </a:t>
                      </a:r>
                      <a:r>
                        <a:rPr lang="en-GB" sz="2400" baseline="0" dirty="0" smtClean="0"/>
                        <a:t>350p= £___.____</a:t>
                      </a:r>
                      <a:endParaRPr lang="en-GB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g</a:t>
                      </a:r>
                      <a:r>
                        <a:rPr lang="en-GB" sz="2400" dirty="0" smtClean="0"/>
                        <a:t>. Round</a:t>
                      </a:r>
                      <a:r>
                        <a:rPr lang="en-GB" sz="2400" baseline="0" dirty="0" smtClean="0"/>
                        <a:t> to nearest 10p</a:t>
                      </a:r>
                    </a:p>
                    <a:p>
                      <a:r>
                        <a:rPr lang="en-GB" sz="2400" baseline="0" dirty="0" smtClean="0"/>
                        <a:t>£2.67</a:t>
                      </a:r>
                    </a:p>
                    <a:p>
                      <a:r>
                        <a:rPr lang="en-GB" sz="2400" baseline="0" dirty="0" smtClean="0"/>
                        <a:t>£10.45</a:t>
                      </a:r>
                    </a:p>
                    <a:p>
                      <a:r>
                        <a:rPr lang="en-GB" sz="2400" baseline="0" dirty="0" smtClean="0"/>
                        <a:t>£6.21</a:t>
                      </a:r>
                    </a:p>
                    <a:p>
                      <a:endParaRPr lang="en-GB" sz="2400" baseline="0" dirty="0" smtClean="0"/>
                    </a:p>
                    <a:p>
                      <a:r>
                        <a:rPr lang="en-GB" sz="2400" dirty="0" smtClean="0"/>
                        <a:t>h. 12</a:t>
                      </a:r>
                      <a:r>
                        <a:rPr lang="en-GB" sz="2400" baseline="0" dirty="0" smtClean="0"/>
                        <a:t> squared +___=150</a:t>
                      </a:r>
                    </a:p>
                    <a:p>
                      <a:endParaRPr lang="en-GB" sz="24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i. Andrew </a:t>
                      </a:r>
                      <a:r>
                        <a:rPr lang="en-GB" sz="2400" baseline="0" dirty="0" smtClean="0"/>
                        <a:t>had </a:t>
                      </a:r>
                      <a:r>
                        <a:rPr lang="en-GB" sz="2400" baseline="0" dirty="0" smtClean="0"/>
                        <a:t>£44. He spent ¼ of his money on science books. How much has he LEFT?</a:t>
                      </a:r>
                      <a:endParaRPr lang="en-GB" sz="2000" baseline="0" dirty="0" smtClean="0"/>
                    </a:p>
                    <a:p>
                      <a:pPr marL="0" indent="0">
                        <a:buNone/>
                      </a:pPr>
                      <a:endParaRPr lang="en-GB" sz="20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 smtClean="0"/>
                        <a:t>j.  50% sale. How much is an Easter egg </a:t>
                      </a:r>
                      <a:r>
                        <a:rPr lang="en-GB" sz="2000" baseline="0" smtClean="0"/>
                        <a:t>priced </a:t>
                      </a:r>
                      <a:r>
                        <a:rPr lang="en-GB" sz="2000" baseline="0" smtClean="0"/>
                        <a:t>£5?</a:t>
                      </a:r>
                      <a:endParaRPr lang="en-GB" sz="2000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403" y="-31960"/>
            <a:ext cx="3790717" cy="798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873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Monday afternoon </a:t>
            </a:r>
            <a:r>
              <a:rPr lang="en-GB" dirty="0"/>
              <a:t>fluency</a:t>
            </a: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345" y="2708920"/>
            <a:ext cx="8582045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8448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Tuesday </a:t>
            </a:r>
            <a:r>
              <a:rPr lang="en-GB" dirty="0"/>
              <a:t>a</a:t>
            </a:r>
            <a:r>
              <a:rPr lang="en-GB" dirty="0" smtClean="0"/>
              <a:t>fternoon fluency</a:t>
            </a:r>
            <a:endParaRPr lang="en-GB" dirty="0"/>
          </a:p>
        </p:txBody>
      </p:sp>
      <p:pic>
        <p:nvPicPr>
          <p:cNvPr id="205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36912"/>
            <a:ext cx="8495598" cy="1811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3703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Wednesday afternoon </a:t>
            </a:r>
            <a:r>
              <a:rPr lang="en-GB" dirty="0"/>
              <a:t>fluency</a:t>
            </a:r>
          </a:p>
        </p:txBody>
      </p:sp>
      <p:pic>
        <p:nvPicPr>
          <p:cNvPr id="307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92896"/>
            <a:ext cx="8405677" cy="1825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112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Thursday afternoon </a:t>
            </a:r>
            <a:r>
              <a:rPr lang="en-GB" dirty="0"/>
              <a:t>fluency</a:t>
            </a:r>
          </a:p>
        </p:txBody>
      </p:sp>
      <p:pic>
        <p:nvPicPr>
          <p:cNvPr id="410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36912"/>
            <a:ext cx="8876120" cy="1997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278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Friday afternoon </a:t>
            </a:r>
            <a:r>
              <a:rPr lang="en-GB" dirty="0"/>
              <a:t>Fluency</a:t>
            </a:r>
          </a:p>
        </p:txBody>
      </p:sp>
      <p:pic>
        <p:nvPicPr>
          <p:cNvPr id="512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564904"/>
            <a:ext cx="8857869" cy="1880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34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TM02455596[[fn=Spring]]</Template>
  <TotalTime>24501</TotalTime>
  <Words>437</Words>
  <Application>Microsoft Office PowerPoint</Application>
  <PresentationFormat>On-screen Show (4:3)</PresentationFormat>
  <Paragraphs>107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Spring</vt:lpstr>
      <vt:lpstr>07.02.22 Fluency Fact of the day: 12 x 2=</vt:lpstr>
      <vt:lpstr>08.02.22 Fluency Fact of the day: 11 x 5=</vt:lpstr>
      <vt:lpstr>09.02.22 Fluency Fact of the day: 4 x 6=</vt:lpstr>
      <vt:lpstr>10.02.22 Fluency Fact of the day: 4 x 7=</vt:lpstr>
      <vt:lpstr>Monday afternoon fluency</vt:lpstr>
      <vt:lpstr>Tuesday afternoon fluency</vt:lpstr>
      <vt:lpstr>Wednesday afternoon fluency</vt:lpstr>
      <vt:lpstr>Thursday afternoon fluency</vt:lpstr>
      <vt:lpstr>Friday afternoon Fluency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Fluency</dc:title>
  <dc:creator>Gemma Hill</dc:creator>
  <cp:lastModifiedBy>Gemma Hill</cp:lastModifiedBy>
  <cp:revision>66</cp:revision>
  <dcterms:created xsi:type="dcterms:W3CDTF">2021-03-05T17:51:55Z</dcterms:created>
  <dcterms:modified xsi:type="dcterms:W3CDTF">2022-02-03T18:51:26Z</dcterms:modified>
</cp:coreProperties>
</file>