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10"/>
  </p:notesMasterIdLst>
  <p:handoutMasterIdLst>
    <p:handoutMasterId r:id="rId11"/>
  </p:handoutMasterIdLst>
  <p:sldIdLst>
    <p:sldId id="497" r:id="rId2"/>
    <p:sldId id="498" r:id="rId3"/>
    <p:sldId id="515" r:id="rId4"/>
    <p:sldId id="516" r:id="rId5"/>
    <p:sldId id="613" r:id="rId6"/>
    <p:sldId id="505" r:id="rId7"/>
    <p:sldId id="506" r:id="rId8"/>
    <p:sldId id="614" r:id="rId9"/>
  </p:sldIdLst>
  <p:sldSz cx="12192000" cy="6858000"/>
  <p:notesSz cx="6889750" cy="10021888"/>
  <p:embeddedFontLst>
    <p:embeddedFont>
      <p:font typeface="Muli" pitchFamily="2" charset="77"/>
      <p:regular r:id="rId12"/>
      <p:bold r:id="rId13"/>
    </p:embeddedFont>
    <p:embeddedFont>
      <p:font typeface="OpenDyslexicAlta" pitchFamily="2" charset="77"/>
      <p:regular r:id="rId14"/>
      <p:bold r:id="rId15"/>
      <p:italic r:id="rId16"/>
      <p:boldItalic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860"/>
    <a:srgbClr val="FFF2CC"/>
    <a:srgbClr val="8FAADC"/>
    <a:srgbClr val="68C7D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812" autoAdjust="0"/>
    <p:restoredTop sz="82514" autoAdjust="0"/>
  </p:normalViewPr>
  <p:slideViewPr>
    <p:cSldViewPr snapToGrid="0" snapToObjects="1">
      <p:cViewPr varScale="1">
        <p:scale>
          <a:sx n="128" d="100"/>
          <a:sy n="128" d="100"/>
        </p:scale>
        <p:origin x="208" y="176"/>
      </p:cViewPr>
      <p:guideLst/>
    </p:cSldViewPr>
  </p:slideViewPr>
  <p:notesTextViewPr>
    <p:cViewPr>
      <p:scale>
        <a:sx n="1" d="1"/>
        <a:sy n="1" d="1"/>
      </p:scale>
      <p:origin x="0" y="0"/>
    </p:cViewPr>
  </p:notesTextViewPr>
  <p:notesViewPr>
    <p:cSldViewPr snapToGrid="0" snapToObjects="1">
      <p:cViewPr varScale="1">
        <p:scale>
          <a:sx n="90" d="100"/>
          <a:sy n="90" d="100"/>
        </p:scale>
        <p:origin x="3840" y="19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C86F298-EB3E-D446-A729-C248AB8A5D7E}"/>
              </a:ext>
            </a:extLst>
          </p:cNvPr>
          <p:cNvSpPr>
            <a:spLocks noGrp="1"/>
          </p:cNvSpPr>
          <p:nvPr>
            <p:ph type="hdr" sz="quarter"/>
          </p:nvPr>
        </p:nvSpPr>
        <p:spPr>
          <a:xfrm>
            <a:off x="0" y="0"/>
            <a:ext cx="2985558" cy="502835"/>
          </a:xfrm>
          <a:prstGeom prst="rect">
            <a:avLst/>
          </a:prstGeom>
        </p:spPr>
        <p:txBody>
          <a:bodyPr vert="horz" lIns="96634" tIns="48317" rIns="96634" bIns="48317" rtlCol="0"/>
          <a:lstStyle>
            <a:lvl1pPr algn="l">
              <a:defRPr sz="1300"/>
            </a:lvl1pPr>
          </a:lstStyle>
          <a:p>
            <a:endParaRPr lang="en-GB" dirty="0">
              <a:latin typeface="Muli" pitchFamily="2" charset="77"/>
            </a:endParaRPr>
          </a:p>
        </p:txBody>
      </p:sp>
      <p:sp>
        <p:nvSpPr>
          <p:cNvPr id="3" name="Date Placeholder 2">
            <a:extLst>
              <a:ext uri="{FF2B5EF4-FFF2-40B4-BE49-F238E27FC236}">
                <a16:creationId xmlns:a16="http://schemas.microsoft.com/office/drawing/2014/main" id="{F37BEABC-4AC1-4C4F-BDDB-0B8FF7D20C2C}"/>
              </a:ext>
            </a:extLst>
          </p:cNvPr>
          <p:cNvSpPr>
            <a:spLocks noGrp="1"/>
          </p:cNvSpPr>
          <p:nvPr>
            <p:ph type="dt" sz="quarter" idx="1"/>
          </p:nvPr>
        </p:nvSpPr>
        <p:spPr>
          <a:xfrm>
            <a:off x="3902597" y="0"/>
            <a:ext cx="2985558" cy="502835"/>
          </a:xfrm>
          <a:prstGeom prst="rect">
            <a:avLst/>
          </a:prstGeom>
        </p:spPr>
        <p:txBody>
          <a:bodyPr vert="horz" lIns="96634" tIns="48317" rIns="96634" bIns="48317" rtlCol="0"/>
          <a:lstStyle>
            <a:lvl1pPr algn="r">
              <a:defRPr sz="1300"/>
            </a:lvl1pPr>
          </a:lstStyle>
          <a:p>
            <a:fld id="{C3670555-72D4-BF40-B685-8412B7FA50E9}" type="datetimeFigureOut">
              <a:rPr lang="en-GB" smtClean="0">
                <a:latin typeface="Muli" pitchFamily="2" charset="77"/>
              </a:rPr>
              <a:t>16/06/2020</a:t>
            </a:fld>
            <a:endParaRPr lang="en-GB" dirty="0">
              <a:latin typeface="Muli" pitchFamily="2" charset="77"/>
            </a:endParaRPr>
          </a:p>
        </p:txBody>
      </p:sp>
      <p:sp>
        <p:nvSpPr>
          <p:cNvPr id="4" name="Footer Placeholder 3">
            <a:extLst>
              <a:ext uri="{FF2B5EF4-FFF2-40B4-BE49-F238E27FC236}">
                <a16:creationId xmlns:a16="http://schemas.microsoft.com/office/drawing/2014/main" id="{67DF2A76-21C6-4F49-AC41-288B2976B3A3}"/>
              </a:ext>
            </a:extLst>
          </p:cNvPr>
          <p:cNvSpPr>
            <a:spLocks noGrp="1"/>
          </p:cNvSpPr>
          <p:nvPr>
            <p:ph type="ftr" sz="quarter" idx="2"/>
          </p:nvPr>
        </p:nvSpPr>
        <p:spPr>
          <a:xfrm>
            <a:off x="0" y="9519055"/>
            <a:ext cx="2985558" cy="502834"/>
          </a:xfrm>
          <a:prstGeom prst="rect">
            <a:avLst/>
          </a:prstGeom>
        </p:spPr>
        <p:txBody>
          <a:bodyPr vert="horz" lIns="96634" tIns="48317" rIns="96634" bIns="48317" rtlCol="0" anchor="b"/>
          <a:lstStyle>
            <a:lvl1pPr algn="l">
              <a:defRPr sz="1300"/>
            </a:lvl1pPr>
          </a:lstStyle>
          <a:p>
            <a:endParaRPr lang="en-GB" dirty="0">
              <a:latin typeface="Muli" pitchFamily="2" charset="77"/>
            </a:endParaRPr>
          </a:p>
        </p:txBody>
      </p:sp>
      <p:sp>
        <p:nvSpPr>
          <p:cNvPr id="5" name="Slide Number Placeholder 4">
            <a:extLst>
              <a:ext uri="{FF2B5EF4-FFF2-40B4-BE49-F238E27FC236}">
                <a16:creationId xmlns:a16="http://schemas.microsoft.com/office/drawing/2014/main" id="{B0984667-866C-EF45-A262-122686295C40}"/>
              </a:ext>
            </a:extLst>
          </p:cNvPr>
          <p:cNvSpPr>
            <a:spLocks noGrp="1"/>
          </p:cNvSpPr>
          <p:nvPr>
            <p:ph type="sldNum" sz="quarter" idx="3"/>
          </p:nvPr>
        </p:nvSpPr>
        <p:spPr>
          <a:xfrm>
            <a:off x="3902597" y="9519055"/>
            <a:ext cx="2985558" cy="502834"/>
          </a:xfrm>
          <a:prstGeom prst="rect">
            <a:avLst/>
          </a:prstGeom>
        </p:spPr>
        <p:txBody>
          <a:bodyPr vert="horz" lIns="96634" tIns="48317" rIns="96634" bIns="48317" rtlCol="0" anchor="b"/>
          <a:lstStyle>
            <a:lvl1pPr algn="r">
              <a:defRPr sz="1300"/>
            </a:lvl1pPr>
          </a:lstStyle>
          <a:p>
            <a:fld id="{8BC7A863-B317-0C4D-8D45-833380E63946}" type="slidenum">
              <a:rPr lang="en-GB" smtClean="0">
                <a:latin typeface="Muli" pitchFamily="2" charset="77"/>
              </a:rPr>
              <a:t>‹#›</a:t>
            </a:fld>
            <a:endParaRPr lang="en-GB" dirty="0">
              <a:latin typeface="Muli" pitchFamily="2" charset="77"/>
            </a:endParaRPr>
          </a:p>
        </p:txBody>
      </p:sp>
    </p:spTree>
    <p:extLst>
      <p:ext uri="{BB962C8B-B14F-4D97-AF65-F5344CB8AC3E}">
        <p14:creationId xmlns:p14="http://schemas.microsoft.com/office/powerpoint/2010/main" val="4203359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835"/>
          </a:xfrm>
          <a:prstGeom prst="rect">
            <a:avLst/>
          </a:prstGeom>
        </p:spPr>
        <p:txBody>
          <a:bodyPr vert="horz" lIns="96634" tIns="48317" rIns="96634" bIns="48317" rtlCol="0"/>
          <a:lstStyle>
            <a:lvl1pPr algn="l">
              <a:defRPr sz="1300" b="0" i="0">
                <a:latin typeface="Muli" pitchFamily="2" charset="77"/>
              </a:defRPr>
            </a:lvl1pPr>
          </a:lstStyle>
          <a:p>
            <a:endParaRPr lang="en-GB" dirty="0"/>
          </a:p>
        </p:txBody>
      </p:sp>
      <p:sp>
        <p:nvSpPr>
          <p:cNvPr id="3" name="Date Placeholder 2"/>
          <p:cNvSpPr>
            <a:spLocks noGrp="1"/>
          </p:cNvSpPr>
          <p:nvPr>
            <p:ph type="dt" idx="1"/>
          </p:nvPr>
        </p:nvSpPr>
        <p:spPr>
          <a:xfrm>
            <a:off x="3902597" y="0"/>
            <a:ext cx="2985558" cy="502835"/>
          </a:xfrm>
          <a:prstGeom prst="rect">
            <a:avLst/>
          </a:prstGeom>
        </p:spPr>
        <p:txBody>
          <a:bodyPr vert="horz" lIns="96634" tIns="48317" rIns="96634" bIns="48317" rtlCol="0"/>
          <a:lstStyle>
            <a:lvl1pPr algn="r">
              <a:defRPr sz="1300" b="0" i="0">
                <a:latin typeface="Muli" pitchFamily="2" charset="77"/>
              </a:defRPr>
            </a:lvl1pPr>
          </a:lstStyle>
          <a:p>
            <a:fld id="{9C363ADC-09E6-FD4B-932E-4485A3F0108B}" type="datetimeFigureOut">
              <a:rPr lang="en-GB" smtClean="0"/>
              <a:pPr/>
              <a:t>16/06/2020</a:t>
            </a:fld>
            <a:endParaRPr lang="en-GB" dirty="0"/>
          </a:p>
        </p:txBody>
      </p:sp>
      <p:sp>
        <p:nvSpPr>
          <p:cNvPr id="4" name="Slide Image Placeholder 3"/>
          <p:cNvSpPr>
            <a:spLocks noGrp="1" noRot="1" noChangeAspect="1"/>
          </p:cNvSpPr>
          <p:nvPr>
            <p:ph type="sldImg" idx="2"/>
          </p:nvPr>
        </p:nvSpPr>
        <p:spPr>
          <a:xfrm>
            <a:off x="438150" y="1252538"/>
            <a:ext cx="6013450" cy="3382962"/>
          </a:xfrm>
          <a:prstGeom prst="rect">
            <a:avLst/>
          </a:prstGeom>
          <a:noFill/>
          <a:ln w="12700">
            <a:solidFill>
              <a:prstClr val="black"/>
            </a:solidFill>
          </a:ln>
        </p:spPr>
        <p:txBody>
          <a:bodyPr vert="horz" lIns="96634" tIns="48317" rIns="96634" bIns="48317" rtlCol="0" anchor="ctr"/>
          <a:lstStyle/>
          <a:p>
            <a:endParaRPr lang="en-GB" dirty="0"/>
          </a:p>
        </p:txBody>
      </p:sp>
      <p:sp>
        <p:nvSpPr>
          <p:cNvPr id="5" name="Notes Placeholder 4"/>
          <p:cNvSpPr>
            <a:spLocks noGrp="1"/>
          </p:cNvSpPr>
          <p:nvPr>
            <p:ph type="body" sz="quarter" idx="3"/>
          </p:nvPr>
        </p:nvSpPr>
        <p:spPr>
          <a:xfrm>
            <a:off x="688975" y="4823034"/>
            <a:ext cx="5511800" cy="3946118"/>
          </a:xfrm>
          <a:prstGeom prst="rect">
            <a:avLst/>
          </a:prstGeom>
        </p:spPr>
        <p:txBody>
          <a:bodyPr vert="horz" lIns="96634" tIns="48317" rIns="96634" bIns="48317"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9519055"/>
            <a:ext cx="2985558" cy="502834"/>
          </a:xfrm>
          <a:prstGeom prst="rect">
            <a:avLst/>
          </a:prstGeom>
        </p:spPr>
        <p:txBody>
          <a:bodyPr vert="horz" lIns="96634" tIns="48317" rIns="96634" bIns="48317" rtlCol="0" anchor="b"/>
          <a:lstStyle>
            <a:lvl1pPr algn="l">
              <a:defRPr sz="1300" b="0" i="0">
                <a:latin typeface="Muli" pitchFamily="2" charset="77"/>
              </a:defRPr>
            </a:lvl1pPr>
          </a:lstStyle>
          <a:p>
            <a:endParaRPr lang="en-GB" dirty="0"/>
          </a:p>
        </p:txBody>
      </p:sp>
      <p:sp>
        <p:nvSpPr>
          <p:cNvPr id="7" name="Slide Number Placeholder 6"/>
          <p:cNvSpPr>
            <a:spLocks noGrp="1"/>
          </p:cNvSpPr>
          <p:nvPr>
            <p:ph type="sldNum" sz="quarter" idx="5"/>
          </p:nvPr>
        </p:nvSpPr>
        <p:spPr>
          <a:xfrm>
            <a:off x="3902597" y="9519055"/>
            <a:ext cx="2985558" cy="502834"/>
          </a:xfrm>
          <a:prstGeom prst="rect">
            <a:avLst/>
          </a:prstGeom>
        </p:spPr>
        <p:txBody>
          <a:bodyPr vert="horz" lIns="96634" tIns="48317" rIns="96634" bIns="48317" rtlCol="0" anchor="b"/>
          <a:lstStyle>
            <a:lvl1pPr algn="r">
              <a:defRPr sz="1300" b="0" i="0">
                <a:latin typeface="Muli" pitchFamily="2" charset="77"/>
              </a:defRPr>
            </a:lvl1pPr>
          </a:lstStyle>
          <a:p>
            <a:fld id="{5C7C66A0-413B-D942-BD25-075929779430}" type="slidenum">
              <a:rPr lang="en-GB" smtClean="0"/>
              <a:pPr/>
              <a:t>‹#›</a:t>
            </a:fld>
            <a:endParaRPr lang="en-GB" dirty="0"/>
          </a:p>
        </p:txBody>
      </p:sp>
    </p:spTree>
    <p:extLst>
      <p:ext uri="{BB962C8B-B14F-4D97-AF65-F5344CB8AC3E}">
        <p14:creationId xmlns:p14="http://schemas.microsoft.com/office/powerpoint/2010/main" val="785309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Muli" pitchFamily="2" charset="77"/>
        <a:ea typeface="+mn-ea"/>
        <a:cs typeface="+mn-cs"/>
      </a:defRPr>
    </a:lvl1pPr>
    <a:lvl2pPr marL="457200" algn="l" defTabSz="914400" rtl="0" eaLnBrk="1" latinLnBrk="0" hangingPunct="1">
      <a:defRPr sz="1200" b="0" i="0" kern="1200">
        <a:solidFill>
          <a:schemeClr val="tx1"/>
        </a:solidFill>
        <a:latin typeface="Muli" pitchFamily="2" charset="77"/>
        <a:ea typeface="+mn-ea"/>
        <a:cs typeface="+mn-cs"/>
      </a:defRPr>
    </a:lvl2pPr>
    <a:lvl3pPr marL="914400" algn="l" defTabSz="914400" rtl="0" eaLnBrk="1" latinLnBrk="0" hangingPunct="1">
      <a:defRPr sz="1200" b="0" i="0" kern="1200">
        <a:solidFill>
          <a:schemeClr val="tx1"/>
        </a:solidFill>
        <a:latin typeface="Muli" pitchFamily="2" charset="77"/>
        <a:ea typeface="+mn-ea"/>
        <a:cs typeface="+mn-cs"/>
      </a:defRPr>
    </a:lvl3pPr>
    <a:lvl4pPr marL="1371600" algn="l" defTabSz="914400" rtl="0" eaLnBrk="1" latinLnBrk="0" hangingPunct="1">
      <a:defRPr sz="1200" b="0" i="0" kern="1200">
        <a:solidFill>
          <a:schemeClr val="tx1"/>
        </a:solidFill>
        <a:latin typeface="Muli" pitchFamily="2" charset="77"/>
        <a:ea typeface="+mn-ea"/>
        <a:cs typeface="+mn-cs"/>
      </a:defRPr>
    </a:lvl4pPr>
    <a:lvl5pPr marL="1828800" algn="l" defTabSz="914400" rtl="0" eaLnBrk="1" latinLnBrk="0" hangingPunct="1">
      <a:defRPr sz="1200" b="0" i="0" kern="1200">
        <a:solidFill>
          <a:schemeClr val="tx1"/>
        </a:solidFill>
        <a:latin typeface="Muli" pitchFamily="2" charset="77"/>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a:t>
            </a:fld>
            <a:endParaRPr lang="en-GB"/>
          </a:p>
        </p:txBody>
      </p:sp>
    </p:spTree>
    <p:extLst>
      <p:ext uri="{BB962C8B-B14F-4D97-AF65-F5344CB8AC3E}">
        <p14:creationId xmlns:p14="http://schemas.microsoft.com/office/powerpoint/2010/main" val="1941870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a:t>
            </a:fld>
            <a:endParaRPr lang="en-GB"/>
          </a:p>
        </p:txBody>
      </p:sp>
    </p:spTree>
    <p:extLst>
      <p:ext uri="{BB962C8B-B14F-4D97-AF65-F5344CB8AC3E}">
        <p14:creationId xmlns:p14="http://schemas.microsoft.com/office/powerpoint/2010/main" val="10093116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a:t>
            </a:fld>
            <a:endParaRPr lang="en-GB"/>
          </a:p>
        </p:txBody>
      </p:sp>
    </p:spTree>
    <p:extLst>
      <p:ext uri="{BB962C8B-B14F-4D97-AF65-F5344CB8AC3E}">
        <p14:creationId xmlns:p14="http://schemas.microsoft.com/office/powerpoint/2010/main" val="17731989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F5FFFCE-C207-2846-8718-D75C344C8C89}"/>
              </a:ext>
            </a:extLst>
          </p:cNvPr>
          <p:cNvSpPr/>
          <p:nvPr userDrawn="1"/>
        </p:nvSpPr>
        <p:spPr>
          <a:xfrm>
            <a:off x="1523999" y="4809505"/>
            <a:ext cx="9144000" cy="1428689"/>
          </a:xfrm>
          <a:prstGeom prst="rect">
            <a:avLst/>
          </a:prstGeom>
          <a:solidFill>
            <a:srgbClr val="FFFFFF">
              <a:alpha val="90196"/>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18" name="Rectangle 17">
            <a:extLst>
              <a:ext uri="{FF2B5EF4-FFF2-40B4-BE49-F238E27FC236}">
                <a16:creationId xmlns:a16="http://schemas.microsoft.com/office/drawing/2014/main" id="{32C481A8-D80A-304F-BD4D-4ACD9B3D8E7E}"/>
              </a:ext>
            </a:extLst>
          </p:cNvPr>
          <p:cNvSpPr/>
          <p:nvPr userDrawn="1"/>
        </p:nvSpPr>
        <p:spPr>
          <a:xfrm>
            <a:off x="3465322" y="2902739"/>
            <a:ext cx="5261355" cy="795646"/>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3" name="Subtitle 2"/>
          <p:cNvSpPr>
            <a:spLocks noGrp="1"/>
          </p:cNvSpPr>
          <p:nvPr>
            <p:ph type="subTitle" idx="1"/>
          </p:nvPr>
        </p:nvSpPr>
        <p:spPr>
          <a:xfrm>
            <a:off x="1523999" y="4809506"/>
            <a:ext cx="9144000" cy="1428689"/>
          </a:xfrm>
        </p:spPr>
        <p:txBody>
          <a:bodyPr anchor="ctr"/>
          <a:lstStyle>
            <a:lvl1pPr marL="0" indent="0" algn="ctr">
              <a:lnSpc>
                <a:spcPct val="15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16/06/2020</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9" name="Picture 8">
            <a:extLst>
              <a:ext uri="{FF2B5EF4-FFF2-40B4-BE49-F238E27FC236}">
                <a16:creationId xmlns:a16="http://schemas.microsoft.com/office/drawing/2014/main" id="{C8310848-5352-7949-AABA-914363C424E6}"/>
              </a:ext>
            </a:extLst>
          </p:cNvPr>
          <p:cNvPicPr>
            <a:picLocks noChangeAspect="1"/>
          </p:cNvPicPr>
          <p:nvPr userDrawn="1"/>
        </p:nvPicPr>
        <p:blipFill>
          <a:blip r:embed="rId2"/>
          <a:stretch>
            <a:fillRect/>
          </a:stretch>
        </p:blipFill>
        <p:spPr>
          <a:xfrm>
            <a:off x="2990849" y="1261687"/>
            <a:ext cx="6210300" cy="1079500"/>
          </a:xfrm>
          <a:prstGeom prst="rect">
            <a:avLst/>
          </a:prstGeom>
        </p:spPr>
      </p:pic>
      <p:sp>
        <p:nvSpPr>
          <p:cNvPr id="14" name="Text Placeholder 13">
            <a:extLst>
              <a:ext uri="{FF2B5EF4-FFF2-40B4-BE49-F238E27FC236}">
                <a16:creationId xmlns:a16="http://schemas.microsoft.com/office/drawing/2014/main" id="{B2F3C88D-BF6E-6D4C-9A25-CACB03AA208B}"/>
              </a:ext>
            </a:extLst>
          </p:cNvPr>
          <p:cNvSpPr>
            <a:spLocks noGrp="1"/>
          </p:cNvSpPr>
          <p:nvPr>
            <p:ph type="body" sz="quarter" idx="13" hasCustomPrompt="1"/>
          </p:nvPr>
        </p:nvSpPr>
        <p:spPr>
          <a:xfrm>
            <a:off x="4971061"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5" name="TextBox 14">
            <a:extLst>
              <a:ext uri="{FF2B5EF4-FFF2-40B4-BE49-F238E27FC236}">
                <a16:creationId xmlns:a16="http://schemas.microsoft.com/office/drawing/2014/main" id="{A1D45BA0-7B16-364F-96FA-7CCD74809633}"/>
              </a:ext>
            </a:extLst>
          </p:cNvPr>
          <p:cNvSpPr txBox="1"/>
          <p:nvPr userDrawn="1"/>
        </p:nvSpPr>
        <p:spPr>
          <a:xfrm>
            <a:off x="4038600" y="3115896"/>
            <a:ext cx="932462" cy="369332"/>
          </a:xfrm>
          <a:prstGeom prst="rect">
            <a:avLst/>
          </a:prstGeom>
          <a:noFill/>
        </p:spPr>
        <p:txBody>
          <a:bodyPr wrap="square" rtlCol="0">
            <a:spAutoFit/>
          </a:bodyPr>
          <a:lstStyle/>
          <a:p>
            <a:r>
              <a:rPr lang="en-GB" b="0" i="0" dirty="0">
                <a:latin typeface="Muli" pitchFamily="2" charset="77"/>
              </a:rPr>
              <a:t>Stage:</a:t>
            </a:r>
          </a:p>
        </p:txBody>
      </p:sp>
      <p:sp>
        <p:nvSpPr>
          <p:cNvPr id="16" name="Text Placeholder 13">
            <a:extLst>
              <a:ext uri="{FF2B5EF4-FFF2-40B4-BE49-F238E27FC236}">
                <a16:creationId xmlns:a16="http://schemas.microsoft.com/office/drawing/2014/main" id="{204E8ED3-ED92-2F44-AA0C-C3500973984C}"/>
              </a:ext>
            </a:extLst>
          </p:cNvPr>
          <p:cNvSpPr>
            <a:spLocks noGrp="1"/>
          </p:cNvSpPr>
          <p:nvPr>
            <p:ph type="body" sz="quarter" idx="14" hasCustomPrompt="1"/>
          </p:nvPr>
        </p:nvSpPr>
        <p:spPr>
          <a:xfrm>
            <a:off x="7047550"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7" name="TextBox 16">
            <a:extLst>
              <a:ext uri="{FF2B5EF4-FFF2-40B4-BE49-F238E27FC236}">
                <a16:creationId xmlns:a16="http://schemas.microsoft.com/office/drawing/2014/main" id="{543EE4B3-C0E4-AE42-921D-72A75F2D0332}"/>
              </a:ext>
            </a:extLst>
          </p:cNvPr>
          <p:cNvSpPr txBox="1"/>
          <p:nvPr userDrawn="1"/>
        </p:nvSpPr>
        <p:spPr>
          <a:xfrm>
            <a:off x="6285633" y="3115896"/>
            <a:ext cx="761917" cy="369332"/>
          </a:xfrm>
          <a:prstGeom prst="rect">
            <a:avLst/>
          </a:prstGeom>
          <a:noFill/>
        </p:spPr>
        <p:txBody>
          <a:bodyPr wrap="square" rtlCol="0">
            <a:spAutoFit/>
          </a:bodyPr>
          <a:lstStyle/>
          <a:p>
            <a:r>
              <a:rPr lang="en-GB" b="0" i="0" dirty="0">
                <a:latin typeface="Muli" pitchFamily="2" charset="77"/>
              </a:rPr>
              <a:t>List:</a:t>
            </a:r>
          </a:p>
        </p:txBody>
      </p:sp>
    </p:spTree>
    <p:extLst>
      <p:ext uri="{BB962C8B-B14F-4D97-AF65-F5344CB8AC3E}">
        <p14:creationId xmlns:p14="http://schemas.microsoft.com/office/powerpoint/2010/main" val="1961826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22C0101-D23A-5C4E-A28F-EEE925C2BAFE}"/>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687361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graphicFrame>
        <p:nvGraphicFramePr>
          <p:cNvPr id="12" name="Table 11">
            <a:extLst>
              <a:ext uri="{FF2B5EF4-FFF2-40B4-BE49-F238E27FC236}">
                <a16:creationId xmlns:a16="http://schemas.microsoft.com/office/drawing/2014/main" id="{9C5803DD-6F71-4F43-8676-686F6A0B910E}"/>
              </a:ext>
            </a:extLst>
          </p:cNvPr>
          <p:cNvGraphicFramePr>
            <a:graphicFrameLocks noGrp="1"/>
          </p:cNvGraphicFramePr>
          <p:nvPr userDrawn="1">
            <p:extLst>
              <p:ext uri="{D42A27DB-BD31-4B8C-83A1-F6EECF244321}">
                <p14:modId xmlns:p14="http://schemas.microsoft.com/office/powerpoint/2010/main" val="2534132394"/>
              </p:ext>
            </p:extLst>
          </p:nvPr>
        </p:nvGraphicFramePr>
        <p:xfrm>
          <a:off x="508000" y="1550668"/>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412948114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3322346361"/>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158844199"/>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8310354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8598218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0416386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582151694"/>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428086707"/>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49618164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88796945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77378480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659827967"/>
                  </a:ext>
                </a:extLst>
              </a:tr>
            </a:tbl>
          </a:graphicData>
        </a:graphic>
      </p:graphicFrame>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sp>
        <p:nvSpPr>
          <p:cNvPr id="21" name="Content Placeholder 20">
            <a:extLst>
              <a:ext uri="{FF2B5EF4-FFF2-40B4-BE49-F238E27FC236}">
                <a16:creationId xmlns:a16="http://schemas.microsoft.com/office/drawing/2014/main" id="{DDF07794-DDE5-1748-AA98-177CF77DDF88}"/>
              </a:ext>
            </a:extLst>
          </p:cNvPr>
          <p:cNvSpPr>
            <a:spLocks noGrp="1"/>
          </p:cNvSpPr>
          <p:nvPr>
            <p:ph sz="quarter" idx="18"/>
          </p:nvPr>
        </p:nvSpPr>
        <p:spPr>
          <a:xfrm>
            <a:off x="3425190" y="1354611"/>
            <a:ext cx="8382000" cy="5268914"/>
          </a:xfrm>
        </p:spPr>
        <p:txBody>
          <a:bodyPr>
            <a:normAutofit/>
          </a:bodyPr>
          <a:lstStyle>
            <a:lvl1pPr>
              <a:defRPr lang="en-GB" sz="1800" b="0" i="0" kern="1200" dirty="0">
                <a:solidFill>
                  <a:prstClr val="black"/>
                </a:solidFill>
                <a:latin typeface="OpenDyslexicAlta" pitchFamily="2" charset="77"/>
                <a:ea typeface="OpenDyslexicAlta" pitchFamily="2" charset="77"/>
                <a:cs typeface="OpenDyslexicAlta" pitchFamily="2" charset="77"/>
              </a:defRPr>
            </a:lvl1pPr>
            <a:lvl2pPr>
              <a:defRPr/>
            </a:lvl2pPr>
            <a:lvl3pPr>
              <a:defRPr/>
            </a:lvl3pPr>
            <a:lvl4pPr>
              <a:defRPr/>
            </a:lvl4pPr>
            <a:lvl5pPr>
              <a:defRPr/>
            </a:lvl5pPr>
          </a:lstStyle>
          <a:p>
            <a:pPr marL="0" lvl="0" indent="0" algn="l" defTabSz="914400" rtl="0" eaLnBrk="1" latinLnBrk="0" hangingPunct="1">
              <a:lnSpc>
                <a:spcPct val="100000"/>
              </a:lnSpc>
              <a:spcBef>
                <a:spcPts val="0"/>
              </a:spcBef>
              <a:buFont typeface="Arial"/>
              <a:buNone/>
            </a:pPr>
            <a:r>
              <a:rPr lang="en-US" dirty="0"/>
              <a:t>Edit Master text styles</a:t>
            </a:r>
          </a:p>
          <a:p>
            <a:pPr marL="0" lvl="0" indent="0" algn="l" defTabSz="914400" rtl="0" eaLnBrk="1" latinLnBrk="0" hangingPunct="1">
              <a:lnSpc>
                <a:spcPct val="100000"/>
              </a:lnSpc>
              <a:spcBef>
                <a:spcPts val="0"/>
              </a:spcBef>
              <a:buFont typeface="Arial"/>
              <a:buNone/>
            </a:pPr>
            <a:r>
              <a:rPr lang="en-US" dirty="0"/>
              <a:t>Second level</a:t>
            </a:r>
          </a:p>
          <a:p>
            <a:pPr marL="0" lvl="0" indent="0" algn="l" defTabSz="914400" rtl="0" eaLnBrk="1" latinLnBrk="0" hangingPunct="1">
              <a:lnSpc>
                <a:spcPct val="100000"/>
              </a:lnSpc>
              <a:spcBef>
                <a:spcPts val="0"/>
              </a:spcBef>
              <a:buFont typeface="Arial"/>
              <a:buNone/>
            </a:pPr>
            <a:r>
              <a:rPr lang="en-US" dirty="0"/>
              <a:t>Third level</a:t>
            </a:r>
          </a:p>
          <a:p>
            <a:pPr marL="0" lvl="0" indent="0" algn="l" defTabSz="914400" rtl="0" eaLnBrk="1" latinLnBrk="0" hangingPunct="1">
              <a:lnSpc>
                <a:spcPct val="100000"/>
              </a:lnSpc>
              <a:spcBef>
                <a:spcPts val="0"/>
              </a:spcBef>
              <a:buFont typeface="Arial"/>
              <a:buNone/>
            </a:pPr>
            <a:r>
              <a:rPr lang="en-US" dirty="0"/>
              <a:t>Fourth level</a:t>
            </a:r>
          </a:p>
          <a:p>
            <a:pPr marL="0" lvl="0" indent="0" algn="l" defTabSz="914400" rtl="0" eaLnBrk="1" latinLnBrk="0" hangingPunct="1">
              <a:lnSpc>
                <a:spcPct val="100000"/>
              </a:lnSpc>
              <a:spcBef>
                <a:spcPts val="0"/>
              </a:spcBef>
              <a:buFont typeface="Arial"/>
              <a:buNone/>
            </a:pPr>
            <a:r>
              <a:rPr lang="en-US" dirty="0"/>
              <a:t>Fifth level</a:t>
            </a:r>
            <a:endParaRPr lang="en-GB" dirty="0"/>
          </a:p>
        </p:txBody>
      </p:sp>
      <p:pic>
        <p:nvPicPr>
          <p:cNvPr id="22" name="Picture 21">
            <a:extLst>
              <a:ext uri="{FF2B5EF4-FFF2-40B4-BE49-F238E27FC236}">
                <a16:creationId xmlns:a16="http://schemas.microsoft.com/office/drawing/2014/main" id="{1DD0F53D-1FF4-844C-9CFA-9D8546D499B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562970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ook cover write check">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633CE64-A964-3E46-A3DD-F645847941CD}"/>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13" name="Table 12">
            <a:extLst>
              <a:ext uri="{FF2B5EF4-FFF2-40B4-BE49-F238E27FC236}">
                <a16:creationId xmlns:a16="http://schemas.microsoft.com/office/drawing/2014/main" id="{EDA57134-93E0-C141-B390-3DFCA82BCCD7}"/>
              </a:ext>
            </a:extLst>
          </p:cNvPr>
          <p:cNvGraphicFramePr>
            <a:graphicFrameLocks noGrp="1"/>
          </p:cNvGraphicFramePr>
          <p:nvPr userDrawn="1">
            <p:extLst>
              <p:ext uri="{D42A27DB-BD31-4B8C-83A1-F6EECF244321}">
                <p14:modId xmlns:p14="http://schemas.microsoft.com/office/powerpoint/2010/main" val="1613596015"/>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9504365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pic>
        <p:nvPicPr>
          <p:cNvPr id="14" name="Picture 13">
            <a:extLst>
              <a:ext uri="{FF2B5EF4-FFF2-40B4-BE49-F238E27FC236}">
                <a16:creationId xmlns:a16="http://schemas.microsoft.com/office/drawing/2014/main" id="{160B6E23-2996-D04A-9DCA-7750F487B58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13839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p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A7A3E8-3E3C-9545-B15C-D2AF00F7E362}"/>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365125"/>
            <a:ext cx="8780813" cy="1325563"/>
          </a:xfr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16/06/2020</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8" name="Picture 7">
            <a:extLst>
              <a:ext uri="{FF2B5EF4-FFF2-40B4-BE49-F238E27FC236}">
                <a16:creationId xmlns:a16="http://schemas.microsoft.com/office/drawing/2014/main" id="{49137CCF-D866-694A-979D-58389EC37E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990141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Question pag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403F0EC-BACB-B74E-A7F5-23CAB3DFDA3B}"/>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1431925"/>
            <a:ext cx="10515600" cy="1325563"/>
          </a:xfrm>
        </p:spPr>
        <p:txBody>
          <a:bodyPr/>
          <a:lstStyle>
            <a:lvl1pPr algn="ctr">
              <a:defRPr>
                <a:latin typeface="OpenDyslexicAlta" pitchFamily="2" charset="77"/>
              </a:defRPr>
            </a:lvl1pPr>
          </a:lstStyle>
          <a:p>
            <a:r>
              <a:rPr lang="en-US" dirty="0"/>
              <a:t>Click to edit Master title style</a:t>
            </a:r>
            <a:endParaRPr lang="en-GB" dirty="0"/>
          </a:p>
        </p:txBody>
      </p:sp>
      <p:sp>
        <p:nvSpPr>
          <p:cNvPr id="3" name="Content Placeholder 2"/>
          <p:cNvSpPr>
            <a:spLocks noGrp="1"/>
          </p:cNvSpPr>
          <p:nvPr>
            <p:ph idx="1" hasCustomPrompt="1"/>
          </p:nvPr>
        </p:nvSpPr>
        <p:spPr>
          <a:xfrm>
            <a:off x="838200" y="3520441"/>
            <a:ext cx="10515600" cy="2656522"/>
          </a:xfrm>
        </p:spPr>
        <p:txBody>
          <a:bodyPr>
            <a:normAutofit/>
          </a:bodyPr>
          <a:lstStyle>
            <a:lvl1pPr marL="0" indent="0">
              <a:buNone/>
              <a:defRPr sz="4200">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id="{250FF983-7FE9-084E-894E-ADB137A670D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2739744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16/06/2020</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926327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16/06/2020</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683537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16/06/2020</a:t>
            </a:fld>
            <a:endParaRPr lang="en-GB"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2112335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16/06/2020</a:t>
            </a:fld>
            <a:endParaRPr lang="en-GB" dirty="0"/>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962764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16/06/2020</a:t>
            </a:fld>
            <a:endParaRPr lang="en-GB" dirty="0"/>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689809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16/06/2020</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514044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16/06/2020</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007757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16/06/2020</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844426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16/06/2020</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1079260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6159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60"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p:txStyles>
    <p:titleStyle>
      <a:lvl1pPr algn="l" defTabSz="914400" rtl="0" eaLnBrk="1" latinLnBrk="0" hangingPunct="1">
        <a:lnSpc>
          <a:spcPct val="90000"/>
        </a:lnSpc>
        <a:spcBef>
          <a:spcPct val="0"/>
        </a:spcBef>
        <a:buNone/>
        <a:defRPr sz="4400" b="0" i="0" kern="1200">
          <a:solidFill>
            <a:schemeClr val="tx1"/>
          </a:solidFill>
          <a:latin typeface="Muli" pitchFamily="2" charset="77"/>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Adding ‘</a:t>
            </a:r>
            <a:r>
              <a:rPr lang="mr-IN" dirty="0"/>
              <a:t>–</a:t>
            </a:r>
            <a:r>
              <a:rPr lang="en-GB" dirty="0"/>
              <a:t>ed’ to words of one syllable.  The last letter is doubled to keep the short vowel sound.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21</a:t>
            </a:r>
          </a:p>
        </p:txBody>
      </p:sp>
    </p:spTree>
    <p:extLst>
      <p:ext uri="{BB962C8B-B14F-4D97-AF65-F5344CB8AC3E}">
        <p14:creationId xmlns:p14="http://schemas.microsoft.com/office/powerpoint/2010/main" val="19627716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a:bodyPr>
          <a:lstStyle/>
          <a:p>
            <a:r>
              <a:rPr lang="en-GB" dirty="0"/>
              <a:t>21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Adding ‘</a:t>
            </a:r>
            <a:r>
              <a:rPr lang="mr-IN" dirty="0"/>
              <a:t>–</a:t>
            </a:r>
            <a:r>
              <a:rPr lang="en-GB" dirty="0"/>
              <a:t>ed'’ to words of one syllable.  The last letter is doubled to keep the short vowel sound.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889591835"/>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When adding ‘ed’ to words of one syllable, the last letter is double to keep the short vowel sound. </a:t>
                      </a:r>
                    </a:p>
                    <a:p>
                      <a:endParaRPr lang="en-GB" sz="1700" b="0" i="0" dirty="0">
                        <a:latin typeface="Muli" pitchFamily="2" charset="77"/>
                      </a:endParaRP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the children to reverse the ‘ed’ process and return the words back to their root word. The need to remember that to make the word end in ‘ed’ they have to double the final letter so to remove ‘ed’ they must also remove the letter before the ‘ed’.</a:t>
                      </a:r>
                      <a:br>
                        <a:rPr lang="en-GB" sz="1700" b="0" i="0" baseline="0" dirty="0">
                          <a:latin typeface="Muli" pitchFamily="2" charset="77"/>
                        </a:rPr>
                      </a:br>
                      <a:br>
                        <a:rPr lang="en-GB" sz="1700" b="0" i="0" baseline="0" dirty="0">
                          <a:latin typeface="Muli" pitchFamily="2" charset="77"/>
                        </a:rPr>
                      </a:br>
                      <a:endParaRPr lang="en-GB" sz="1700" b="0" i="0" baseline="0" dirty="0">
                        <a:latin typeface="Muli" pitchFamily="2" charset="77"/>
                      </a:endParaRP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800" b="0" i="0" dirty="0">
                          <a:latin typeface="Muli" pitchFamily="2" charset="77"/>
                        </a:rPr>
                        <a:t>Children to choose the correct word from the spelling list to complete the sentence on the power point.</a:t>
                      </a:r>
                    </a:p>
                    <a:p>
                      <a:endParaRPr lang="en-GB" sz="1800" b="0" i="0" dirty="0">
                        <a:latin typeface="Muli" pitchFamily="2" charset="77"/>
                      </a:endParaRPr>
                    </a:p>
                    <a:p>
                      <a:r>
                        <a:rPr lang="en-GB" sz="1800" b="0" i="0" dirty="0">
                          <a:latin typeface="Muli" pitchFamily="2" charset="77"/>
                        </a:rPr>
                        <a:t>Check with a partner and then feed back as a class. </a:t>
                      </a:r>
                    </a:p>
                    <a:p>
                      <a:endParaRPr lang="en-GB" sz="1800" b="0" i="0" kern="1200" dirty="0">
                        <a:solidFill>
                          <a:schemeClr val="tx1"/>
                        </a:solidFill>
                        <a:effectLst/>
                        <a:latin typeface="Muli" pitchFamily="2" charset="77"/>
                        <a:ea typeface="+mn-ea"/>
                        <a:cs typeface="+mn-cs"/>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373159662"/>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patted</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hummed</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dropped</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clapped</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clipped</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wrapped</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napped</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ripped</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drummed</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dragged</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928733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a:solidFill>
            <a:srgbClr val="FFF2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5243512" y="3085079"/>
            <a:ext cx="1726405" cy="769441"/>
          </a:xfrm>
          <a:prstGeom prst="rect">
            <a:avLst/>
          </a:prstGeom>
          <a:noFill/>
          <a:ln>
            <a:noFill/>
          </a:ln>
        </p:spPr>
        <p:txBody>
          <a:bodyPr wrap="square" rtlCol="0">
            <a:spAutoFit/>
          </a:bodyPr>
          <a:lstStyle/>
          <a:p>
            <a:pPr algn="ctr"/>
            <a:r>
              <a:rPr lang="en-GB" sz="4400" dirty="0">
                <a:latin typeface="OpenDyslexicAlta" pitchFamily="2" charset="77"/>
              </a:rPr>
              <a:t>- ed</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146380" y="2386084"/>
            <a:ext cx="1871663" cy="523220"/>
          </a:xfrm>
          <a:prstGeom prst="rect">
            <a:avLst/>
          </a:prstGeom>
          <a:noFill/>
        </p:spPr>
        <p:txBody>
          <a:bodyPr wrap="square" rtlCol="0">
            <a:spAutoFit/>
          </a:bodyPr>
          <a:lstStyle/>
          <a:p>
            <a:r>
              <a:rPr lang="en-GB" sz="2800" dirty="0">
                <a:latin typeface="OpenDyslexicAlta" pitchFamily="2" charset="77"/>
              </a:rPr>
              <a:t>dropped</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146380" y="3803599"/>
            <a:ext cx="2095500" cy="523220"/>
          </a:xfrm>
          <a:prstGeom prst="rect">
            <a:avLst/>
          </a:prstGeom>
          <a:noFill/>
        </p:spPr>
        <p:txBody>
          <a:bodyPr wrap="square" rtlCol="0">
            <a:spAutoFit/>
          </a:bodyPr>
          <a:lstStyle/>
          <a:p>
            <a:r>
              <a:rPr lang="en-GB" sz="2800" dirty="0">
                <a:latin typeface="OpenDyslexicAlta" pitchFamily="2" charset="77"/>
              </a:rPr>
              <a:t>wrapped</a:t>
            </a:r>
          </a:p>
        </p:txBody>
      </p:sp>
      <p:sp>
        <p:nvSpPr>
          <p:cNvPr id="15" name="TextBox 14">
            <a:extLst>
              <a:ext uri="{FF2B5EF4-FFF2-40B4-BE49-F238E27FC236}">
                <a16:creationId xmlns:a16="http://schemas.microsoft.com/office/drawing/2014/main" id="{98B771A0-E70C-474E-BEBA-C007F104A6D2}"/>
              </a:ext>
            </a:extLst>
          </p:cNvPr>
          <p:cNvSpPr txBox="1"/>
          <p:nvPr/>
        </p:nvSpPr>
        <p:spPr>
          <a:xfrm>
            <a:off x="7986712" y="5247412"/>
            <a:ext cx="2095500" cy="523220"/>
          </a:xfrm>
          <a:prstGeom prst="rect">
            <a:avLst/>
          </a:prstGeom>
          <a:noFill/>
        </p:spPr>
        <p:txBody>
          <a:bodyPr wrap="square" rtlCol="0">
            <a:spAutoFit/>
          </a:bodyPr>
          <a:lstStyle/>
          <a:p>
            <a:r>
              <a:rPr lang="en-GB" sz="2800" dirty="0">
                <a:latin typeface="OpenDyslexicAlta" pitchFamily="2" charset="77"/>
              </a:rPr>
              <a:t>napped</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529260" y="5656987"/>
            <a:ext cx="1635914" cy="523220"/>
          </a:xfrm>
          <a:prstGeom prst="rect">
            <a:avLst/>
          </a:prstGeom>
          <a:noFill/>
        </p:spPr>
        <p:txBody>
          <a:bodyPr wrap="square" rtlCol="0">
            <a:spAutoFit/>
          </a:bodyPr>
          <a:lstStyle/>
          <a:p>
            <a:r>
              <a:rPr lang="en-GB" sz="2800" dirty="0">
                <a:latin typeface="OpenDyslexicAlta" pitchFamily="2" charset="77"/>
              </a:rPr>
              <a:t>ripped</a:t>
            </a:r>
          </a:p>
        </p:txBody>
      </p:sp>
      <p:sp>
        <p:nvSpPr>
          <p:cNvPr id="17" name="TextBox 16">
            <a:extLst>
              <a:ext uri="{FF2B5EF4-FFF2-40B4-BE49-F238E27FC236}">
                <a16:creationId xmlns:a16="http://schemas.microsoft.com/office/drawing/2014/main" id="{28924F2C-7ED9-4D5C-B084-061823DF5751}"/>
              </a:ext>
            </a:extLst>
          </p:cNvPr>
          <p:cNvSpPr txBox="1"/>
          <p:nvPr/>
        </p:nvSpPr>
        <p:spPr>
          <a:xfrm>
            <a:off x="2190750" y="5256713"/>
            <a:ext cx="1952623" cy="523220"/>
          </a:xfrm>
          <a:prstGeom prst="rect">
            <a:avLst/>
          </a:prstGeom>
          <a:noFill/>
        </p:spPr>
        <p:txBody>
          <a:bodyPr wrap="square" rtlCol="0">
            <a:spAutoFit/>
          </a:bodyPr>
          <a:lstStyle/>
          <a:p>
            <a:r>
              <a:rPr lang="en-GB" sz="2800" dirty="0">
                <a:latin typeface="OpenDyslexicAlta" pitchFamily="2" charset="77"/>
              </a:rPr>
              <a:t>clipped</a:t>
            </a:r>
          </a:p>
        </p:txBody>
      </p:sp>
      <p:sp>
        <p:nvSpPr>
          <p:cNvPr id="18" name="TextBox 17">
            <a:extLst>
              <a:ext uri="{FF2B5EF4-FFF2-40B4-BE49-F238E27FC236}">
                <a16:creationId xmlns:a16="http://schemas.microsoft.com/office/drawing/2014/main" id="{4342E78C-4958-4F61-BF14-D3E062BA58C9}"/>
              </a:ext>
            </a:extLst>
          </p:cNvPr>
          <p:cNvSpPr txBox="1"/>
          <p:nvPr/>
        </p:nvSpPr>
        <p:spPr>
          <a:xfrm>
            <a:off x="1662112" y="3821399"/>
            <a:ext cx="1700213" cy="523220"/>
          </a:xfrm>
          <a:prstGeom prst="rect">
            <a:avLst/>
          </a:prstGeom>
          <a:noFill/>
        </p:spPr>
        <p:txBody>
          <a:bodyPr wrap="square" rtlCol="0">
            <a:spAutoFit/>
          </a:bodyPr>
          <a:lstStyle/>
          <a:p>
            <a:r>
              <a:rPr lang="en-GB" sz="2800" dirty="0">
                <a:latin typeface="OpenDyslexicAlta" pitchFamily="2" charset="77"/>
              </a:rPr>
              <a:t>clapped</a:t>
            </a:r>
          </a:p>
        </p:txBody>
      </p:sp>
      <p:sp>
        <p:nvSpPr>
          <p:cNvPr id="19" name="TextBox 18">
            <a:extLst>
              <a:ext uri="{FF2B5EF4-FFF2-40B4-BE49-F238E27FC236}">
                <a16:creationId xmlns:a16="http://schemas.microsoft.com/office/drawing/2014/main" id="{4E914D41-698D-4ECC-831F-CED8996D341B}"/>
              </a:ext>
            </a:extLst>
          </p:cNvPr>
          <p:cNvSpPr txBox="1"/>
          <p:nvPr/>
        </p:nvSpPr>
        <p:spPr>
          <a:xfrm>
            <a:off x="916773" y="2313469"/>
            <a:ext cx="2076456" cy="523220"/>
          </a:xfrm>
          <a:prstGeom prst="rect">
            <a:avLst/>
          </a:prstGeom>
          <a:noFill/>
        </p:spPr>
        <p:txBody>
          <a:bodyPr wrap="square" rtlCol="0">
            <a:spAutoFit/>
          </a:bodyPr>
          <a:lstStyle/>
          <a:p>
            <a:r>
              <a:rPr lang="en-GB" sz="2800" dirty="0">
                <a:latin typeface="OpenDyslexicAlta" pitchFamily="2" charset="77"/>
              </a:rPr>
              <a:t>drummed</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340119" y="1002957"/>
            <a:ext cx="1704973" cy="523220"/>
          </a:xfrm>
          <a:prstGeom prst="rect">
            <a:avLst/>
          </a:prstGeom>
          <a:noFill/>
        </p:spPr>
        <p:txBody>
          <a:bodyPr wrap="square" rtlCol="0">
            <a:spAutoFit/>
          </a:bodyPr>
          <a:lstStyle/>
          <a:p>
            <a:r>
              <a:rPr lang="en-GB" sz="2800" dirty="0">
                <a:latin typeface="OpenDyslexicAlta" pitchFamily="2" charset="77"/>
              </a:rPr>
              <a:t>dragged</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096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386387" y="6559402"/>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C9A0823B-A05F-4F02-9CFB-4B00A2FAC259}"/>
              </a:ext>
            </a:extLst>
          </p:cNvPr>
          <p:cNvSpPr txBox="1"/>
          <p:nvPr/>
        </p:nvSpPr>
        <p:spPr>
          <a:xfrm>
            <a:off x="5105400" y="369916"/>
            <a:ext cx="1626391" cy="523220"/>
          </a:xfrm>
          <a:prstGeom prst="rect">
            <a:avLst/>
          </a:prstGeom>
          <a:noFill/>
        </p:spPr>
        <p:txBody>
          <a:bodyPr wrap="square" rtlCol="0">
            <a:spAutoFit/>
          </a:bodyPr>
          <a:lstStyle/>
          <a:p>
            <a:r>
              <a:rPr lang="en-GB" sz="2800" dirty="0">
                <a:latin typeface="OpenDyslexicAlta" pitchFamily="2" charset="77"/>
              </a:rPr>
              <a:t>patted</a:t>
            </a:r>
          </a:p>
        </p:txBody>
      </p:sp>
      <p:sp>
        <p:nvSpPr>
          <p:cNvPr id="38" name="TextBox 37">
            <a:extLst>
              <a:ext uri="{FF2B5EF4-FFF2-40B4-BE49-F238E27FC236}">
                <a16:creationId xmlns:a16="http://schemas.microsoft.com/office/drawing/2014/main" id="{F1DF19A4-66EB-4071-957F-1F7C54C200D1}"/>
              </a:ext>
            </a:extLst>
          </p:cNvPr>
          <p:cNvSpPr txBox="1"/>
          <p:nvPr/>
        </p:nvSpPr>
        <p:spPr>
          <a:xfrm>
            <a:off x="7727155" y="1093100"/>
            <a:ext cx="2052624" cy="523220"/>
          </a:xfrm>
          <a:prstGeom prst="rect">
            <a:avLst/>
          </a:prstGeom>
          <a:noFill/>
        </p:spPr>
        <p:txBody>
          <a:bodyPr wrap="square" rtlCol="0">
            <a:spAutoFit/>
          </a:bodyPr>
          <a:lstStyle/>
          <a:p>
            <a:r>
              <a:rPr lang="en-GB" sz="2800" dirty="0">
                <a:latin typeface="OpenDyslexicAlta" pitchFamily="2" charset="77"/>
              </a:rPr>
              <a:t>hummed</a:t>
            </a:r>
          </a:p>
        </p:txBody>
      </p:sp>
    </p:spTree>
    <p:extLst>
      <p:ext uri="{BB962C8B-B14F-4D97-AF65-F5344CB8AC3E}">
        <p14:creationId xmlns:p14="http://schemas.microsoft.com/office/powerpoint/2010/main" val="3838203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4997294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patted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hummed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dropped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clapped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clipped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wrapped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napped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ripped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drummed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dragged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5904811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Adding ‘</a:t>
                      </a:r>
                      <a:r>
                        <a:rPr lang="mr-IN" sz="1400" b="0" i="0" dirty="0">
                          <a:latin typeface="Muli" pitchFamily="2" charset="77"/>
                        </a:rPr>
                        <a:t>–</a:t>
                      </a:r>
                      <a:r>
                        <a:rPr lang="en-GB" sz="1400" dirty="0">
                          <a:latin typeface="Muli" pitchFamily="2" charset="77"/>
                        </a:rPr>
                        <a:t>ed'’ to words of one syllable.  The last letter is doubled to keep the short vowel sound.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396998"/>
            <a:ext cx="8742275" cy="5078313"/>
          </a:xfrm>
          <a:prstGeom prst="rect">
            <a:avLst/>
          </a:prstGeom>
          <a:noFill/>
        </p:spPr>
        <p:txBody>
          <a:bodyPr wrap="square" rtlCol="0">
            <a:spAutoFit/>
          </a:bodyPr>
          <a:lstStyle/>
          <a:p>
            <a:endParaRPr lang="en-GB" u="sng" dirty="0">
              <a:latin typeface="OpenDyslexicAlta" pitchFamily="2" charset="77"/>
              <a:ea typeface="OpenDyslexic" charset="0"/>
              <a:cs typeface="OpenDyslexic" charset="0"/>
            </a:endParaRPr>
          </a:p>
          <a:p>
            <a:r>
              <a:rPr lang="en-GB" u="sng" dirty="0">
                <a:latin typeface="OpenDyslexicAlta" pitchFamily="2" charset="77"/>
                <a:ea typeface="OpenDyslexic" charset="0"/>
                <a:cs typeface="OpenDyslexic" charset="0"/>
              </a:rPr>
              <a:t>Write the correct spelling into each sentence. </a:t>
            </a:r>
          </a:p>
          <a:p>
            <a:endParaRPr lang="en-GB" u="sng"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__________ the horse on the neck.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girl ___________ her pencil on the floor.</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present was __________ in gold paper and had a bow.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All of the babies ___________ in the nursery for an hour.</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tyre popped on my bike so I ____________ it all the way home. </a:t>
            </a: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3296185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patted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hummed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dropped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clapped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clipped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wrapped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napped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ripped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drummed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dragged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651796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Adding ‘</a:t>
                      </a:r>
                      <a:r>
                        <a:rPr lang="mr-IN" sz="1400" b="0" i="0" dirty="0">
                          <a:latin typeface="Muli" pitchFamily="2" charset="77"/>
                        </a:rPr>
                        <a:t>–</a:t>
                      </a:r>
                      <a:r>
                        <a:rPr lang="en-GB" sz="1400" dirty="0">
                          <a:latin typeface="Muli" pitchFamily="2" charset="77"/>
                        </a:rPr>
                        <a:t>ed'’ to words of one syllable.  The last letter is doubled to keep the short vowel sound.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396998"/>
            <a:ext cx="8742275" cy="5078313"/>
          </a:xfrm>
          <a:prstGeom prst="rect">
            <a:avLst/>
          </a:prstGeom>
          <a:noFill/>
        </p:spPr>
        <p:txBody>
          <a:bodyPr wrap="square" rtlCol="0">
            <a:spAutoFit/>
          </a:bodyPr>
          <a:lstStyle/>
          <a:p>
            <a:endParaRPr lang="en-GB" u="sng" dirty="0">
              <a:latin typeface="OpenDyslexicAlta" pitchFamily="2" charset="77"/>
              <a:ea typeface="OpenDyslexic" charset="0"/>
              <a:cs typeface="OpenDyslexic" charset="0"/>
            </a:endParaRPr>
          </a:p>
          <a:p>
            <a:r>
              <a:rPr lang="en-GB" u="sng" dirty="0">
                <a:latin typeface="OpenDyslexicAlta" pitchFamily="2" charset="77"/>
                <a:ea typeface="OpenDyslexic" charset="0"/>
                <a:cs typeface="OpenDyslexic" charset="0"/>
              </a:rPr>
              <a:t>Write the correct spelling into each sentence. </a:t>
            </a:r>
          </a:p>
          <a:p>
            <a:endParaRPr lang="en-GB" u="sng"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_</a:t>
            </a:r>
            <a:r>
              <a:rPr lang="en-GB" dirty="0">
                <a:solidFill>
                  <a:srgbClr val="FF3860"/>
                </a:solidFill>
                <a:latin typeface="OpenDyslexicAlta" pitchFamily="2" charset="77"/>
                <a:ea typeface="OpenDyslexic" charset="0"/>
                <a:cs typeface="OpenDyslexic" charset="0"/>
              </a:rPr>
              <a:t>patted</a:t>
            </a:r>
            <a:r>
              <a:rPr lang="en-GB" dirty="0">
                <a:latin typeface="OpenDyslexicAlta" pitchFamily="2" charset="77"/>
                <a:ea typeface="OpenDyslexic" charset="0"/>
                <a:cs typeface="OpenDyslexic" charset="0"/>
              </a:rPr>
              <a:t>_ the horse on the neck.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girl _</a:t>
            </a:r>
            <a:r>
              <a:rPr lang="en-GB" dirty="0">
                <a:solidFill>
                  <a:srgbClr val="FF3860"/>
                </a:solidFill>
                <a:latin typeface="OpenDyslexicAlta" pitchFamily="2" charset="77"/>
                <a:ea typeface="OpenDyslexic" charset="0"/>
                <a:cs typeface="OpenDyslexic" charset="0"/>
              </a:rPr>
              <a:t>dropped</a:t>
            </a:r>
            <a:r>
              <a:rPr lang="en-GB" dirty="0">
                <a:latin typeface="OpenDyslexicAlta" pitchFamily="2" charset="77"/>
                <a:ea typeface="OpenDyslexic" charset="0"/>
                <a:cs typeface="OpenDyslexic" charset="0"/>
              </a:rPr>
              <a:t>_ her pencil on the floor.</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present was _</a:t>
            </a:r>
            <a:r>
              <a:rPr lang="en-GB" dirty="0">
                <a:solidFill>
                  <a:srgbClr val="FF3860"/>
                </a:solidFill>
                <a:latin typeface="OpenDyslexicAlta" pitchFamily="2" charset="77"/>
                <a:ea typeface="OpenDyslexic" charset="0"/>
                <a:cs typeface="OpenDyslexic" charset="0"/>
              </a:rPr>
              <a:t>wrapped</a:t>
            </a:r>
            <a:r>
              <a:rPr lang="en-GB" dirty="0">
                <a:latin typeface="OpenDyslexicAlta" pitchFamily="2" charset="77"/>
                <a:ea typeface="OpenDyslexic" charset="0"/>
                <a:cs typeface="OpenDyslexic" charset="0"/>
              </a:rPr>
              <a:t>_ in gold paper and had a bow.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All of the babies _</a:t>
            </a:r>
            <a:r>
              <a:rPr lang="en-GB" dirty="0">
                <a:solidFill>
                  <a:srgbClr val="FF3860"/>
                </a:solidFill>
                <a:latin typeface="OpenDyslexicAlta" pitchFamily="2" charset="77"/>
                <a:ea typeface="OpenDyslexic" charset="0"/>
                <a:cs typeface="OpenDyslexic" charset="0"/>
              </a:rPr>
              <a:t>napped</a:t>
            </a:r>
            <a:r>
              <a:rPr lang="en-GB" dirty="0">
                <a:latin typeface="OpenDyslexicAlta" pitchFamily="2" charset="77"/>
                <a:ea typeface="OpenDyslexic" charset="0"/>
                <a:cs typeface="OpenDyslexic" charset="0"/>
              </a:rPr>
              <a:t>_ in the nursery for an hour.</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tyre popped on my bike so I _</a:t>
            </a:r>
            <a:r>
              <a:rPr lang="en-GB" dirty="0">
                <a:solidFill>
                  <a:srgbClr val="FF3860"/>
                </a:solidFill>
                <a:latin typeface="OpenDyslexicAlta" pitchFamily="2" charset="77"/>
                <a:ea typeface="OpenDyslexic" charset="0"/>
                <a:cs typeface="OpenDyslexic" charset="0"/>
              </a:rPr>
              <a:t>dragged</a:t>
            </a:r>
            <a:r>
              <a:rPr lang="en-GB" dirty="0">
                <a:latin typeface="OpenDyslexicAlta" pitchFamily="2" charset="77"/>
                <a:ea typeface="OpenDyslexic" charset="0"/>
                <a:cs typeface="OpenDyslexic" charset="0"/>
              </a:rPr>
              <a:t>_ it all the way home. </a:t>
            </a: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6815934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51908659"/>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975402281"/>
                    </a:ext>
                  </a:extLst>
                </a:gridCol>
                <a:gridCol w="1858433">
                  <a:extLst>
                    <a:ext uri="{9D8B030D-6E8A-4147-A177-3AD203B41FA5}">
                      <a16:colId xmlns:a16="http://schemas.microsoft.com/office/drawing/2014/main" val="115181789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patted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hummed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dropped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clapped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clipped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wrapped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napped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ripped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drummed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dragged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86487082"/>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mr-IN" sz="1400" b="0" i="0" baseline="0" dirty="0">
                          <a:latin typeface="Muli" pitchFamily="2" charset="77"/>
                        </a:rPr>
                        <a:t>–</a:t>
                      </a:r>
                      <a:r>
                        <a:rPr lang="en-GB" sz="1400" baseline="0" dirty="0" err="1">
                          <a:latin typeface="Muli" pitchFamily="2" charset="77"/>
                        </a:rPr>
                        <a:t>ed</a:t>
                      </a:r>
                      <a:r>
                        <a:rPr lang="en-GB" sz="1400" baseline="0" dirty="0">
                          <a:latin typeface="Muli" pitchFamily="2" charset="77"/>
                        </a:rPr>
                        <a:t>'’ to words of one syllable.  The last letter is doubled to keep the short vowel sound.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82340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08807133"/>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patted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hummed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dropped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clapped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clipped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wrapped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napped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ripped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drummed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dragged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2720473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mr-IN" sz="1400" b="0" i="0" baseline="0" dirty="0">
                          <a:latin typeface="Muli" pitchFamily="2" charset="77"/>
                        </a:rPr>
                        <a:t>–</a:t>
                      </a:r>
                      <a:r>
                        <a:rPr lang="en-GB" sz="1400" baseline="0" dirty="0" err="1">
                          <a:latin typeface="Muli" pitchFamily="2" charset="77"/>
                        </a:rPr>
                        <a:t>ed</a:t>
                      </a:r>
                      <a:r>
                        <a:rPr lang="en-GB" sz="1400" baseline="0" dirty="0">
                          <a:latin typeface="Muli" pitchFamily="2" charset="77"/>
                        </a:rPr>
                        <a:t>'’ to words of one syllable.  The last letter is doubled to keep the short vowel sound.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543557" y="1701983"/>
          <a:ext cx="8403515" cy="4572000"/>
        </p:xfrm>
        <a:graphic>
          <a:graphicData uri="http://schemas.openxmlformats.org/drawingml/2006/table">
            <a:tbl>
              <a:tblPr firstRow="1">
                <a:tableStyleId>{5940675A-B579-460E-94D1-54222C63F5DA}</a:tableStyleId>
              </a:tblPr>
              <a:tblGrid>
                <a:gridCol w="1680703">
                  <a:extLst>
                    <a:ext uri="{9D8B030D-6E8A-4147-A177-3AD203B41FA5}">
                      <a16:colId xmlns:a16="http://schemas.microsoft.com/office/drawing/2014/main" val="20000"/>
                    </a:ext>
                  </a:extLst>
                </a:gridCol>
                <a:gridCol w="1680703">
                  <a:extLst>
                    <a:ext uri="{9D8B030D-6E8A-4147-A177-3AD203B41FA5}">
                      <a16:colId xmlns:a16="http://schemas.microsoft.com/office/drawing/2014/main" val="20001"/>
                    </a:ext>
                  </a:extLst>
                </a:gridCol>
                <a:gridCol w="1680703">
                  <a:extLst>
                    <a:ext uri="{9D8B030D-6E8A-4147-A177-3AD203B41FA5}">
                      <a16:colId xmlns:a16="http://schemas.microsoft.com/office/drawing/2014/main" val="20002"/>
                    </a:ext>
                  </a:extLst>
                </a:gridCol>
                <a:gridCol w="1680703">
                  <a:extLst>
                    <a:ext uri="{9D8B030D-6E8A-4147-A177-3AD203B41FA5}">
                      <a16:colId xmlns:a16="http://schemas.microsoft.com/office/drawing/2014/main" val="20003"/>
                    </a:ext>
                  </a:extLst>
                </a:gridCol>
                <a:gridCol w="1680703">
                  <a:extLst>
                    <a:ext uri="{9D8B030D-6E8A-4147-A177-3AD203B41FA5}">
                      <a16:colId xmlns:a16="http://schemas.microsoft.com/office/drawing/2014/main" val="20004"/>
                    </a:ext>
                  </a:extLst>
                </a:gridCol>
              </a:tblGrid>
              <a:tr h="281707">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281707">
                <a:tc>
                  <a:txBody>
                    <a:bodyPr/>
                    <a:lstStyle/>
                    <a:p>
                      <a:pPr algn="ctr"/>
                      <a:r>
                        <a:rPr lang="en-GB" sz="2400" b="0" i="0" dirty="0">
                          <a:latin typeface="OpenDyslexicAlta" pitchFamily="2" charset="77"/>
                          <a:ea typeface="OpenDyslexic" charset="0"/>
                          <a:cs typeface="OpenDyslexic" charset="0"/>
                        </a:rPr>
                        <a:t>hummed</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281707">
                <a:tc>
                  <a:txBody>
                    <a:bodyPr/>
                    <a:lstStyle/>
                    <a:p>
                      <a:pPr algn="ctr"/>
                      <a:endParaRPr lang="en-GB" sz="2400" b="0" i="0" dirty="0">
                        <a:latin typeface="OpenDyslexicAlta" pitchFamily="2" charset="77"/>
                        <a:ea typeface="OpenDyslexic" charset="0"/>
                        <a:cs typeface="OpenDyslexic" charset="0"/>
                      </a:endParaRPr>
                    </a:p>
                    <a:p>
                      <a:pPr algn="ctr"/>
                      <a:endParaRPr lang="en-GB" sz="2400" b="0" i="0" dirty="0">
                        <a:latin typeface="OpenDyslexicAlta" pitchFamily="2" charset="77"/>
                        <a:ea typeface="OpenDyslexic" charset="0"/>
                        <a:cs typeface="OpenDyslexic" charset="0"/>
                      </a:endParaRPr>
                    </a:p>
                    <a:p>
                      <a:pPr algn="ctr"/>
                      <a:endParaRPr lang="en-GB" sz="2400" b="0" i="0" dirty="0">
                        <a:latin typeface="OpenDyslexicAlta" pitchFamily="2" charset="77"/>
                        <a:ea typeface="OpenDyslexic" charset="0"/>
                        <a:cs typeface="OpenDyslexic" charset="0"/>
                      </a:endParaRPr>
                    </a:p>
                    <a:p>
                      <a:pPr algn="ctr"/>
                      <a:endParaRPr lang="en-GB" sz="2400" b="0" i="0" dirty="0">
                        <a:latin typeface="OpenDyslexicAlta" pitchFamily="2" charset="77"/>
                        <a:ea typeface="OpenDyslexic" charset="0"/>
                        <a:cs typeface="OpenDyslexic" charset="0"/>
                      </a:endParaRPr>
                    </a:p>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281707">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bl>
          </a:graphicData>
        </a:graphic>
      </p:graphicFrame>
      <p:graphicFrame>
        <p:nvGraphicFramePr>
          <p:cNvPr id="3" name="Table 2"/>
          <p:cNvGraphicFramePr>
            <a:graphicFrameLocks noGrp="1"/>
          </p:cNvGraphicFramePr>
          <p:nvPr/>
        </p:nvGraphicFramePr>
        <p:xfrm>
          <a:off x="5284261" y="1976966"/>
          <a:ext cx="1511556" cy="1180572"/>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590286">
                <a:tc>
                  <a:txBody>
                    <a:bodyPr/>
                    <a:lstStyle/>
                    <a:p>
                      <a:pPr algn="ctr"/>
                      <a:r>
                        <a:rPr lang="en-GB" sz="2800" b="0" i="0" dirty="0">
                          <a:latin typeface="OpenDyslexicAlta" pitchFamily="2" charset="77"/>
                          <a:ea typeface="OpenDyslexic" charset="0"/>
                          <a:cs typeface="OpenDyslexic" charset="0"/>
                        </a:rPr>
                        <a:t>p</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t</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t</a:t>
                      </a:r>
                    </a:p>
                  </a:txBody>
                  <a:tcPr>
                    <a:solidFill>
                      <a:schemeClr val="accent6">
                        <a:lumMod val="20000"/>
                        <a:lumOff val="80000"/>
                      </a:schemeClr>
                    </a:solidFill>
                  </a:tcPr>
                </a:tc>
                <a:extLst>
                  <a:ext uri="{0D108BD9-81ED-4DB2-BD59-A6C34878D82A}">
                    <a16:rowId xmlns:a16="http://schemas.microsoft.com/office/drawing/2014/main" val="10000"/>
                  </a:ext>
                </a:extLst>
              </a:tr>
              <a:tr h="590286">
                <a:tc>
                  <a:txBody>
                    <a:bodyPr/>
                    <a:lstStyle/>
                    <a:p>
                      <a:pPr algn="ctr"/>
                      <a:r>
                        <a:rPr lang="en-GB" sz="2800" b="0" i="0" dirty="0">
                          <a:latin typeface="OpenDyslexicAlta" pitchFamily="2" charset="77"/>
                          <a:ea typeface="OpenDyslexic" charset="0"/>
                          <a:cs typeface="OpenDyslexic" charset="0"/>
                        </a:rPr>
                        <a:t>d</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e</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a</a:t>
                      </a:r>
                    </a:p>
                  </a:txBody>
                  <a:tcPr>
                    <a:solidFill>
                      <a:schemeClr val="accent6">
                        <a:lumMod val="20000"/>
                        <a:lumOff val="80000"/>
                      </a:schemeClr>
                    </a:solidFill>
                  </a:tcPr>
                </a:tc>
                <a:extLst>
                  <a:ext uri="{0D108BD9-81ED-4DB2-BD59-A6C34878D82A}">
                    <a16:rowId xmlns:a16="http://schemas.microsoft.com/office/drawing/2014/main" val="10001"/>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4051369774"/>
              </p:ext>
            </p:extLst>
          </p:nvPr>
        </p:nvGraphicFramePr>
        <p:xfrm>
          <a:off x="8660475" y="1976966"/>
          <a:ext cx="1511556" cy="1417320"/>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472440">
                <a:tc>
                  <a:txBody>
                    <a:bodyPr/>
                    <a:lstStyle/>
                    <a:p>
                      <a:pPr algn="ctr"/>
                      <a:r>
                        <a:rPr lang="en-GB" sz="2500" b="0" i="0" dirty="0">
                          <a:latin typeface="OpenDyslexicAlta" pitchFamily="2" charset="77"/>
                          <a:ea typeface="OpenDyslexic" charset="0"/>
                          <a:cs typeface="OpenDyslexic" charset="0"/>
                        </a:rPr>
                        <a:t>d</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p</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l</a:t>
                      </a:r>
                    </a:p>
                  </a:txBody>
                  <a:tcPr>
                    <a:solidFill>
                      <a:srgbClr val="F5DBF6"/>
                    </a:solidFill>
                  </a:tcPr>
                </a:tc>
                <a:extLst>
                  <a:ext uri="{0D108BD9-81ED-4DB2-BD59-A6C34878D82A}">
                    <a16:rowId xmlns:a16="http://schemas.microsoft.com/office/drawing/2014/main" val="10000"/>
                  </a:ext>
                </a:extLst>
              </a:tr>
              <a:tr h="472440">
                <a:tc>
                  <a:txBody>
                    <a:bodyPr/>
                    <a:lstStyle/>
                    <a:p>
                      <a:pPr algn="ctr"/>
                      <a:r>
                        <a:rPr lang="en-GB" sz="2500" b="0" i="0" dirty="0">
                          <a:latin typeface="OpenDyslexicAlta" pitchFamily="2" charset="77"/>
                          <a:ea typeface="OpenDyslexic" charset="0"/>
                          <a:cs typeface="OpenDyslexic" charset="0"/>
                        </a:rPr>
                        <a:t>p</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c</a:t>
                      </a:r>
                    </a:p>
                  </a:txBody>
                  <a:tcPr>
                    <a:solidFill>
                      <a:srgbClr val="F5DBF6"/>
                    </a:solidFill>
                  </a:tcPr>
                </a:tc>
                <a:tc>
                  <a:txBody>
                    <a:bodyPr/>
                    <a:lstStyle/>
                    <a:p>
                      <a:pPr algn="ctr"/>
                      <a:r>
                        <a:rPr lang="en-GB" sz="2500" b="0" i="0" dirty="0" err="1">
                          <a:latin typeface="OpenDyslexicAlta" pitchFamily="2" charset="77"/>
                          <a:ea typeface="OpenDyslexic" charset="0"/>
                          <a:cs typeface="OpenDyslexic" charset="0"/>
                        </a:rPr>
                        <a:t>i</a:t>
                      </a:r>
                      <a:endParaRPr lang="en-GB" sz="2500" b="0" i="0" dirty="0">
                        <a:latin typeface="OpenDyslexicAlta" pitchFamily="2" charset="77"/>
                        <a:ea typeface="OpenDyslexic" charset="0"/>
                        <a:cs typeface="OpenDyslexic" charset="0"/>
                      </a:endParaRPr>
                    </a:p>
                  </a:txBody>
                  <a:tcPr>
                    <a:solidFill>
                      <a:srgbClr val="F5DBF6"/>
                    </a:solidFill>
                  </a:tcPr>
                </a:tc>
                <a:extLst>
                  <a:ext uri="{0D108BD9-81ED-4DB2-BD59-A6C34878D82A}">
                    <a16:rowId xmlns:a16="http://schemas.microsoft.com/office/drawing/2014/main" val="10001"/>
                  </a:ext>
                </a:extLst>
              </a:tr>
              <a:tr h="291254">
                <a:tc>
                  <a:txBody>
                    <a:bodyPr/>
                    <a:lstStyle/>
                    <a:p>
                      <a:pPr algn="ctr"/>
                      <a:r>
                        <a:rPr lang="en-GB" sz="2500" b="0" i="0" dirty="0">
                          <a:latin typeface="OpenDyslexicAlta" pitchFamily="2" charset="77"/>
                          <a:ea typeface="OpenDyslexic" charset="0"/>
                          <a:cs typeface="OpenDyslexic" charset="0"/>
                        </a:rPr>
                        <a:t>e</a:t>
                      </a:r>
                    </a:p>
                  </a:txBody>
                  <a:tcPr>
                    <a:solidFill>
                      <a:srgbClr val="F5DBF6"/>
                    </a:solidFill>
                  </a:tcPr>
                </a:tc>
                <a:tc>
                  <a:txBody>
                    <a:bodyPr/>
                    <a:lstStyle/>
                    <a:p>
                      <a:pPr algn="ctr"/>
                      <a:endParaRPr lang="en-GB" sz="2500" b="0" i="0" dirty="0">
                        <a:latin typeface="OpenDyslexicAlta" pitchFamily="2" charset="77"/>
                        <a:ea typeface="OpenDyslexic" charset="0"/>
                        <a:cs typeface="OpenDyslexic" charset="0"/>
                      </a:endParaRPr>
                    </a:p>
                  </a:txBody>
                  <a:tcPr>
                    <a:solidFill>
                      <a:srgbClr val="F5DBF6"/>
                    </a:solidFill>
                  </a:tcPr>
                </a:tc>
                <a:tc>
                  <a:txBody>
                    <a:bodyPr/>
                    <a:lstStyle/>
                    <a:p>
                      <a:pPr algn="ctr"/>
                      <a:endParaRPr lang="en-GB" sz="2500" b="0" i="0" dirty="0">
                        <a:latin typeface="OpenDyslexicAlta" pitchFamily="2" charset="77"/>
                        <a:ea typeface="OpenDyslexic" charset="0"/>
                        <a:cs typeface="OpenDyslexic" charset="0"/>
                      </a:endParaRPr>
                    </a:p>
                  </a:txBody>
                  <a:tcPr>
                    <a:solidFill>
                      <a:srgbClr val="F5DBF6"/>
                    </a:solidFill>
                  </a:tcPr>
                </a:tc>
                <a:extLst>
                  <a:ext uri="{0D108BD9-81ED-4DB2-BD59-A6C34878D82A}">
                    <a16:rowId xmlns:a16="http://schemas.microsoft.com/office/drawing/2014/main" val="3951618811"/>
                  </a:ext>
                </a:extLst>
              </a:tr>
            </a:tbl>
          </a:graphicData>
        </a:graphic>
      </p:graphicFrame>
      <p:graphicFrame>
        <p:nvGraphicFramePr>
          <p:cNvPr id="10" name="Table 9"/>
          <p:cNvGraphicFramePr>
            <a:graphicFrameLocks noGrp="1"/>
          </p:cNvGraphicFramePr>
          <p:nvPr/>
        </p:nvGraphicFramePr>
        <p:xfrm>
          <a:off x="3597024" y="4134468"/>
          <a:ext cx="1511556" cy="1180572"/>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590286">
                <a:tc>
                  <a:txBody>
                    <a:bodyPr/>
                    <a:lstStyle/>
                    <a:p>
                      <a:pPr algn="ctr"/>
                      <a:r>
                        <a:rPr lang="en-GB" sz="2800" b="0" i="0" dirty="0">
                          <a:latin typeface="OpenDyslexicAlta" pitchFamily="2" charset="77"/>
                          <a:ea typeface="OpenDyslexic" charset="0"/>
                          <a:cs typeface="OpenDyslexic" charset="0"/>
                        </a:rPr>
                        <a:t>r</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p</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p</a:t>
                      </a:r>
                    </a:p>
                  </a:txBody>
                  <a:tcPr>
                    <a:solidFill>
                      <a:schemeClr val="accent6">
                        <a:lumMod val="20000"/>
                        <a:lumOff val="80000"/>
                      </a:schemeClr>
                    </a:solidFill>
                  </a:tcPr>
                </a:tc>
                <a:extLst>
                  <a:ext uri="{0D108BD9-81ED-4DB2-BD59-A6C34878D82A}">
                    <a16:rowId xmlns:a16="http://schemas.microsoft.com/office/drawing/2014/main" val="10000"/>
                  </a:ext>
                </a:extLst>
              </a:tr>
              <a:tr h="590286">
                <a:tc>
                  <a:txBody>
                    <a:bodyPr/>
                    <a:lstStyle/>
                    <a:p>
                      <a:pPr algn="ctr"/>
                      <a:r>
                        <a:rPr lang="en-GB" sz="2800" b="0" i="0" dirty="0">
                          <a:latin typeface="OpenDyslexicAlta" pitchFamily="2" charset="77"/>
                          <a:ea typeface="OpenDyslexic" charset="0"/>
                          <a:cs typeface="OpenDyslexic" charset="0"/>
                        </a:rPr>
                        <a:t>e</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d</a:t>
                      </a:r>
                    </a:p>
                  </a:txBody>
                  <a:tcPr>
                    <a:solidFill>
                      <a:schemeClr val="accent6">
                        <a:lumMod val="20000"/>
                        <a:lumOff val="80000"/>
                      </a:schemeClr>
                    </a:solidFill>
                  </a:tcPr>
                </a:tc>
                <a:tc>
                  <a:txBody>
                    <a:bodyPr/>
                    <a:lstStyle/>
                    <a:p>
                      <a:pPr algn="ctr"/>
                      <a:r>
                        <a:rPr lang="en-GB" sz="2800" b="0" i="0" dirty="0" err="1">
                          <a:latin typeface="OpenDyslexicAlta" pitchFamily="2" charset="77"/>
                          <a:ea typeface="OpenDyslexic" charset="0"/>
                          <a:cs typeface="OpenDyslexic" charset="0"/>
                        </a:rPr>
                        <a:t>i</a:t>
                      </a:r>
                      <a:endParaRPr lang="en-GB" sz="2800" b="0" i="0" dirty="0">
                        <a:latin typeface="OpenDyslexicAlta" pitchFamily="2" charset="77"/>
                        <a:ea typeface="OpenDyslexic" charset="0"/>
                        <a:cs typeface="OpenDyslexic" charset="0"/>
                      </a:endParaRPr>
                    </a:p>
                  </a:txBody>
                  <a:tcPr>
                    <a:solidFill>
                      <a:schemeClr val="accent6">
                        <a:lumMod val="20000"/>
                        <a:lumOff val="80000"/>
                      </a:schemeClr>
                    </a:solidFill>
                  </a:tcPr>
                </a:tc>
                <a:extLst>
                  <a:ext uri="{0D108BD9-81ED-4DB2-BD59-A6C34878D82A}">
                    <a16:rowId xmlns:a16="http://schemas.microsoft.com/office/drawing/2014/main" val="10001"/>
                  </a:ext>
                </a:extLst>
              </a:tr>
            </a:tbl>
          </a:graphicData>
        </a:graphic>
      </p:graphicFrame>
      <p:graphicFrame>
        <p:nvGraphicFramePr>
          <p:cNvPr id="11" name="Table 10"/>
          <p:cNvGraphicFramePr>
            <a:graphicFrameLocks noGrp="1"/>
          </p:cNvGraphicFramePr>
          <p:nvPr/>
        </p:nvGraphicFramePr>
        <p:xfrm>
          <a:off x="3597024" y="1976966"/>
          <a:ext cx="1511556" cy="1180572"/>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590286">
                <a:tc>
                  <a:txBody>
                    <a:bodyPr/>
                    <a:lstStyle/>
                    <a:p>
                      <a:pPr algn="ctr"/>
                      <a:r>
                        <a:rPr lang="en-GB" sz="2800" b="0" i="0" dirty="0">
                          <a:latin typeface="OpenDyslexicAlta" pitchFamily="2" charset="77"/>
                          <a:ea typeface="OpenDyslexic" charset="0"/>
                          <a:cs typeface="OpenDyslexic" charset="0"/>
                        </a:rPr>
                        <a:t>e</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u</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m</a:t>
                      </a:r>
                    </a:p>
                  </a:txBody>
                  <a:tcPr>
                    <a:solidFill>
                      <a:schemeClr val="accent1">
                        <a:lumMod val="20000"/>
                        <a:lumOff val="80000"/>
                      </a:schemeClr>
                    </a:solidFill>
                  </a:tcPr>
                </a:tc>
                <a:extLst>
                  <a:ext uri="{0D108BD9-81ED-4DB2-BD59-A6C34878D82A}">
                    <a16:rowId xmlns:a16="http://schemas.microsoft.com/office/drawing/2014/main" val="10000"/>
                  </a:ext>
                </a:extLst>
              </a:tr>
              <a:tr h="590286">
                <a:tc>
                  <a:txBody>
                    <a:bodyPr/>
                    <a:lstStyle/>
                    <a:p>
                      <a:pPr algn="ctr"/>
                      <a:r>
                        <a:rPr lang="en-GB" sz="2800" b="0" i="0" dirty="0">
                          <a:latin typeface="OpenDyslexicAlta" pitchFamily="2" charset="77"/>
                          <a:ea typeface="OpenDyslexic" charset="0"/>
                          <a:cs typeface="OpenDyslexic" charset="0"/>
                        </a:rPr>
                        <a:t>d</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h</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m</a:t>
                      </a:r>
                    </a:p>
                  </a:txBody>
                  <a:tcPr>
                    <a:solidFill>
                      <a:schemeClr val="accent1">
                        <a:lumMod val="20000"/>
                        <a:lumOff val="80000"/>
                      </a:schemeClr>
                    </a:solidFill>
                  </a:tcPr>
                </a:tc>
                <a:extLst>
                  <a:ext uri="{0D108BD9-81ED-4DB2-BD59-A6C34878D82A}">
                    <a16:rowId xmlns:a16="http://schemas.microsoft.com/office/drawing/2014/main" val="10001"/>
                  </a:ext>
                </a:extLst>
              </a:tr>
            </a:tbl>
          </a:graphicData>
        </a:graphic>
      </p:graphicFrame>
      <p:graphicFrame>
        <p:nvGraphicFramePr>
          <p:cNvPr id="12" name="Table 11"/>
          <p:cNvGraphicFramePr>
            <a:graphicFrameLocks noGrp="1"/>
          </p:cNvGraphicFramePr>
          <p:nvPr/>
        </p:nvGraphicFramePr>
        <p:xfrm>
          <a:off x="6964738" y="1976966"/>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r>
                        <a:rPr lang="en-GB" sz="2500" b="0" i="0" dirty="0">
                          <a:latin typeface="OpenDyslexicAlta" pitchFamily="2" charset="77"/>
                          <a:ea typeface="OpenDyslexic" charset="0"/>
                          <a:cs typeface="OpenDyslexic" charset="0"/>
                        </a:rPr>
                        <a:t>p</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r</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o</a:t>
                      </a:r>
                    </a:p>
                  </a:txBody>
                  <a:tcPr>
                    <a:solidFill>
                      <a:schemeClr val="accent2">
                        <a:lumMod val="20000"/>
                        <a:lumOff val="80000"/>
                      </a:schemeClr>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p</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d</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e</a:t>
                      </a:r>
                    </a:p>
                  </a:txBody>
                  <a:tcPr>
                    <a:solidFill>
                      <a:schemeClr val="accent2">
                        <a:lumMod val="20000"/>
                        <a:lumOff val="80000"/>
                      </a:schemeClr>
                    </a:solidFill>
                  </a:tcPr>
                </a:tc>
                <a:extLst>
                  <a:ext uri="{0D108BD9-81ED-4DB2-BD59-A6C34878D82A}">
                    <a16:rowId xmlns:a16="http://schemas.microsoft.com/office/drawing/2014/main" val="10001"/>
                  </a:ext>
                </a:extLst>
              </a:tr>
              <a:tr h="393524">
                <a:tc>
                  <a:txBody>
                    <a:bodyPr/>
                    <a:lstStyle/>
                    <a:p>
                      <a:pPr algn="ctr"/>
                      <a:endParaRPr lang="en-GB" sz="2500" b="0" i="0" dirty="0">
                        <a:latin typeface="OpenDyslexicAlta" pitchFamily="2" charset="77"/>
                        <a:ea typeface="OpenDyslexic" charset="0"/>
                        <a:cs typeface="OpenDyslexic" charset="0"/>
                      </a:endParaRPr>
                    </a:p>
                  </a:txBody>
                  <a:tcPr>
                    <a:solidFill>
                      <a:schemeClr val="accent2">
                        <a:lumMod val="20000"/>
                        <a:lumOff val="80000"/>
                      </a:schemeClr>
                    </a:solidFill>
                  </a:tcPr>
                </a:tc>
                <a:tc>
                  <a:txBody>
                    <a:bodyPr/>
                    <a:lstStyle/>
                    <a:p>
                      <a:pPr algn="ctr"/>
                      <a:endParaRPr lang="en-GB" sz="2500" b="0" i="0" dirty="0">
                        <a:latin typeface="OpenDyslexicAlta" pitchFamily="2" charset="77"/>
                        <a:ea typeface="OpenDyslexic" charset="0"/>
                        <a:cs typeface="OpenDyslexic" charset="0"/>
                      </a:endParaRP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d</a:t>
                      </a:r>
                    </a:p>
                  </a:txBody>
                  <a:tcPr>
                    <a:solidFill>
                      <a:schemeClr val="accent2">
                        <a:lumMod val="20000"/>
                        <a:lumOff val="80000"/>
                      </a:schemeClr>
                    </a:solidFill>
                  </a:tcPr>
                </a:tc>
                <a:extLst>
                  <a:ext uri="{0D108BD9-81ED-4DB2-BD59-A6C34878D82A}">
                    <a16:rowId xmlns:a16="http://schemas.microsoft.com/office/drawing/2014/main" val="10002"/>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168961950"/>
              </p:ext>
            </p:extLst>
          </p:nvPr>
        </p:nvGraphicFramePr>
        <p:xfrm>
          <a:off x="10295984" y="1976966"/>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r>
                        <a:rPr lang="en-GB" sz="2500" b="0" i="0" dirty="0">
                          <a:latin typeface="OpenDyslexicAlta" pitchFamily="2" charset="77"/>
                          <a:ea typeface="OpenDyslexic" charset="0"/>
                          <a:cs typeface="OpenDyslexic" charset="0"/>
                        </a:rPr>
                        <a:t>e</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p</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l</a:t>
                      </a:r>
                    </a:p>
                  </a:txBody>
                  <a:tcPr>
                    <a:solidFill>
                      <a:srgbClr val="FBFFAF"/>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p</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c</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a</a:t>
                      </a:r>
                    </a:p>
                  </a:txBody>
                  <a:tcPr>
                    <a:solidFill>
                      <a:srgbClr val="FBFFAF"/>
                    </a:solidFill>
                  </a:tcPr>
                </a:tc>
                <a:extLst>
                  <a:ext uri="{0D108BD9-81ED-4DB2-BD59-A6C34878D82A}">
                    <a16:rowId xmlns:a16="http://schemas.microsoft.com/office/drawing/2014/main" val="10001"/>
                  </a:ext>
                </a:extLst>
              </a:tr>
              <a:tr h="393524">
                <a:tc>
                  <a:txBody>
                    <a:bodyPr/>
                    <a:lstStyle/>
                    <a:p>
                      <a:pPr algn="ctr"/>
                      <a:endParaRPr lang="en-GB" sz="2500" b="0" i="0" dirty="0">
                        <a:latin typeface="OpenDyslexicAlta" pitchFamily="2" charset="77"/>
                        <a:ea typeface="OpenDyslexic" charset="0"/>
                        <a:cs typeface="OpenDyslexic" charset="0"/>
                      </a:endParaRP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d</a:t>
                      </a:r>
                    </a:p>
                  </a:txBody>
                  <a:tcPr>
                    <a:solidFill>
                      <a:srgbClr val="FBFFAF"/>
                    </a:solidFill>
                  </a:tcPr>
                </a:tc>
                <a:tc>
                  <a:txBody>
                    <a:bodyPr/>
                    <a:lstStyle/>
                    <a:p>
                      <a:pPr algn="ctr"/>
                      <a:endParaRPr lang="en-GB" sz="2500" b="0" i="0" dirty="0">
                        <a:latin typeface="OpenDyslexicAlta" pitchFamily="2" charset="77"/>
                        <a:ea typeface="OpenDyslexic" charset="0"/>
                        <a:cs typeface="OpenDyslexic" charset="0"/>
                      </a:endParaRPr>
                    </a:p>
                  </a:txBody>
                  <a:tcPr>
                    <a:solidFill>
                      <a:srgbClr val="FBFFAF"/>
                    </a:solidFill>
                  </a:tcPr>
                </a:tc>
                <a:extLst>
                  <a:ext uri="{0D108BD9-81ED-4DB2-BD59-A6C34878D82A}">
                    <a16:rowId xmlns:a16="http://schemas.microsoft.com/office/drawing/2014/main" val="10002"/>
                  </a:ext>
                </a:extLst>
              </a:tr>
            </a:tbl>
          </a:graphicData>
        </a:graphic>
      </p:graphicFrame>
      <p:graphicFrame>
        <p:nvGraphicFramePr>
          <p:cNvPr id="15" name="Table 14"/>
          <p:cNvGraphicFramePr>
            <a:graphicFrameLocks noGrp="1"/>
          </p:cNvGraphicFramePr>
          <p:nvPr/>
        </p:nvGraphicFramePr>
        <p:xfrm>
          <a:off x="5277183" y="4134468"/>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r>
                        <a:rPr lang="en-GB" sz="2500" b="0" i="0" dirty="0">
                          <a:latin typeface="OpenDyslexicAlta" pitchFamily="2" charset="77"/>
                          <a:ea typeface="OpenDyslexic" charset="0"/>
                          <a:cs typeface="OpenDyslexic" charset="0"/>
                        </a:rPr>
                        <a:t>a</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r</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p</a:t>
                      </a:r>
                    </a:p>
                  </a:txBody>
                  <a:tcPr>
                    <a:solidFill>
                      <a:schemeClr val="accent2">
                        <a:lumMod val="20000"/>
                        <a:lumOff val="80000"/>
                      </a:schemeClr>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w</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e</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p</a:t>
                      </a:r>
                    </a:p>
                  </a:txBody>
                  <a:tcPr>
                    <a:solidFill>
                      <a:schemeClr val="accent2">
                        <a:lumMod val="20000"/>
                        <a:lumOff val="80000"/>
                      </a:schemeClr>
                    </a:solidFill>
                  </a:tcPr>
                </a:tc>
                <a:extLst>
                  <a:ext uri="{0D108BD9-81ED-4DB2-BD59-A6C34878D82A}">
                    <a16:rowId xmlns:a16="http://schemas.microsoft.com/office/drawing/2014/main" val="10001"/>
                  </a:ext>
                </a:extLst>
              </a:tr>
              <a:tr h="393524">
                <a:tc>
                  <a:txBody>
                    <a:bodyPr/>
                    <a:lstStyle/>
                    <a:p>
                      <a:pPr algn="ctr"/>
                      <a:r>
                        <a:rPr lang="en-GB" sz="2500" b="0" i="0" dirty="0">
                          <a:latin typeface="OpenDyslexicAlta" pitchFamily="2" charset="77"/>
                          <a:ea typeface="OpenDyslexic" charset="0"/>
                          <a:cs typeface="OpenDyslexic" charset="0"/>
                        </a:rPr>
                        <a:t>d</a:t>
                      </a:r>
                    </a:p>
                  </a:txBody>
                  <a:tcPr>
                    <a:solidFill>
                      <a:schemeClr val="accent2">
                        <a:lumMod val="20000"/>
                        <a:lumOff val="80000"/>
                      </a:schemeClr>
                    </a:solidFill>
                  </a:tcPr>
                </a:tc>
                <a:tc>
                  <a:txBody>
                    <a:bodyPr/>
                    <a:lstStyle/>
                    <a:p>
                      <a:pPr algn="ctr"/>
                      <a:endParaRPr lang="en-GB" sz="2500" b="0" i="0" dirty="0">
                        <a:latin typeface="OpenDyslexicAlta" pitchFamily="2" charset="77"/>
                        <a:ea typeface="OpenDyslexic" charset="0"/>
                        <a:cs typeface="OpenDyslexic" charset="0"/>
                      </a:endParaRPr>
                    </a:p>
                  </a:txBody>
                  <a:tcPr>
                    <a:solidFill>
                      <a:schemeClr val="accent2">
                        <a:lumMod val="20000"/>
                        <a:lumOff val="80000"/>
                      </a:schemeClr>
                    </a:solidFill>
                  </a:tcPr>
                </a:tc>
                <a:tc>
                  <a:txBody>
                    <a:bodyPr/>
                    <a:lstStyle/>
                    <a:p>
                      <a:pPr algn="ctr"/>
                      <a:endParaRPr lang="en-GB" sz="2500" b="0" i="0" dirty="0">
                        <a:latin typeface="OpenDyslexicAlta" pitchFamily="2" charset="77"/>
                        <a:ea typeface="OpenDyslexic" charset="0"/>
                        <a:cs typeface="OpenDyslexic" charset="0"/>
                      </a:endParaRPr>
                    </a:p>
                  </a:txBody>
                  <a:tcPr>
                    <a:solidFill>
                      <a:schemeClr val="accent2">
                        <a:lumMod val="20000"/>
                        <a:lumOff val="80000"/>
                      </a:schemeClr>
                    </a:solidFill>
                  </a:tcPr>
                </a:tc>
                <a:extLst>
                  <a:ext uri="{0D108BD9-81ED-4DB2-BD59-A6C34878D82A}">
                    <a16:rowId xmlns:a16="http://schemas.microsoft.com/office/drawing/2014/main" val="10002"/>
                  </a:ext>
                </a:extLst>
              </a:tr>
            </a:tbl>
          </a:graphicData>
        </a:graphic>
      </p:graphicFrame>
      <p:graphicFrame>
        <p:nvGraphicFramePr>
          <p:cNvPr id="16" name="Table 15"/>
          <p:cNvGraphicFramePr>
            <a:graphicFrameLocks noGrp="1"/>
          </p:cNvGraphicFramePr>
          <p:nvPr/>
        </p:nvGraphicFramePr>
        <p:xfrm>
          <a:off x="6964738" y="4147006"/>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r>
                        <a:rPr lang="en-GB" sz="2500" b="0" i="0" dirty="0">
                          <a:latin typeface="OpenDyslexicAlta" pitchFamily="2" charset="77"/>
                          <a:ea typeface="OpenDyslexic" charset="0"/>
                          <a:cs typeface="OpenDyslexic" charset="0"/>
                        </a:rPr>
                        <a:t>d</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r</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e</a:t>
                      </a:r>
                    </a:p>
                  </a:txBody>
                  <a:tcPr>
                    <a:solidFill>
                      <a:srgbClr val="F5DBF6"/>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g</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g</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a</a:t>
                      </a:r>
                    </a:p>
                  </a:txBody>
                  <a:tcPr>
                    <a:solidFill>
                      <a:srgbClr val="F5DBF6"/>
                    </a:solidFill>
                  </a:tcPr>
                </a:tc>
                <a:extLst>
                  <a:ext uri="{0D108BD9-81ED-4DB2-BD59-A6C34878D82A}">
                    <a16:rowId xmlns:a16="http://schemas.microsoft.com/office/drawing/2014/main" val="10001"/>
                  </a:ext>
                </a:extLst>
              </a:tr>
              <a:tr h="393524">
                <a:tc>
                  <a:txBody>
                    <a:bodyPr/>
                    <a:lstStyle/>
                    <a:p>
                      <a:pPr algn="ctr"/>
                      <a:endParaRPr lang="en-GB" sz="2500" b="0" i="0" dirty="0">
                        <a:latin typeface="OpenDyslexicAlta" pitchFamily="2" charset="77"/>
                        <a:ea typeface="OpenDyslexic" charset="0"/>
                        <a:cs typeface="OpenDyslexic" charset="0"/>
                      </a:endParaRP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d</a:t>
                      </a:r>
                    </a:p>
                  </a:txBody>
                  <a:tcPr>
                    <a:solidFill>
                      <a:srgbClr val="F5DBF6"/>
                    </a:solidFill>
                  </a:tcPr>
                </a:tc>
                <a:tc>
                  <a:txBody>
                    <a:bodyPr/>
                    <a:lstStyle/>
                    <a:p>
                      <a:pPr algn="ctr"/>
                      <a:endParaRPr lang="en-GB" sz="2500" b="0" i="0" dirty="0">
                        <a:latin typeface="OpenDyslexicAlta" pitchFamily="2" charset="77"/>
                        <a:ea typeface="OpenDyslexic" charset="0"/>
                        <a:cs typeface="OpenDyslexic" charset="0"/>
                      </a:endParaRPr>
                    </a:p>
                  </a:txBody>
                  <a:tcPr>
                    <a:solidFill>
                      <a:srgbClr val="F5DBF6"/>
                    </a:solidFill>
                  </a:tcPr>
                </a:tc>
                <a:extLst>
                  <a:ext uri="{0D108BD9-81ED-4DB2-BD59-A6C34878D82A}">
                    <a16:rowId xmlns:a16="http://schemas.microsoft.com/office/drawing/2014/main" val="10002"/>
                  </a:ext>
                </a:extLst>
              </a:tr>
            </a:tbl>
          </a:graphicData>
        </a:graphic>
      </p:graphicFrame>
      <p:graphicFrame>
        <p:nvGraphicFramePr>
          <p:cNvPr id="17" name="Table 16"/>
          <p:cNvGraphicFramePr>
            <a:graphicFrameLocks noGrp="1"/>
          </p:cNvGraphicFramePr>
          <p:nvPr/>
        </p:nvGraphicFramePr>
        <p:xfrm>
          <a:off x="8652293" y="4147006"/>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endParaRPr lang="en-GB" sz="2500" b="0" i="0" dirty="0">
                        <a:latin typeface="OpenDyslexicAlta" pitchFamily="2" charset="77"/>
                        <a:ea typeface="OpenDyslexic" charset="0"/>
                        <a:cs typeface="OpenDyslexic" charset="0"/>
                      </a:endParaRP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m</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u</a:t>
                      </a:r>
                    </a:p>
                  </a:txBody>
                  <a:tcPr>
                    <a:solidFill>
                      <a:srgbClr val="FBFFAF"/>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d</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m</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r</a:t>
                      </a:r>
                    </a:p>
                  </a:txBody>
                  <a:tcPr>
                    <a:solidFill>
                      <a:srgbClr val="FBFFAF"/>
                    </a:solidFill>
                  </a:tcPr>
                </a:tc>
                <a:extLst>
                  <a:ext uri="{0D108BD9-81ED-4DB2-BD59-A6C34878D82A}">
                    <a16:rowId xmlns:a16="http://schemas.microsoft.com/office/drawing/2014/main" val="10001"/>
                  </a:ext>
                </a:extLst>
              </a:tr>
              <a:tr h="393524">
                <a:tc>
                  <a:txBody>
                    <a:bodyPr/>
                    <a:lstStyle/>
                    <a:p>
                      <a:pPr algn="ctr"/>
                      <a:endParaRPr lang="en-GB" sz="2500" b="0" i="0" dirty="0">
                        <a:latin typeface="OpenDyslexicAlta" pitchFamily="2" charset="77"/>
                        <a:ea typeface="OpenDyslexic" charset="0"/>
                        <a:cs typeface="OpenDyslexic" charset="0"/>
                      </a:endParaRP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e</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d</a:t>
                      </a:r>
                    </a:p>
                  </a:txBody>
                  <a:tcPr>
                    <a:solidFill>
                      <a:srgbClr val="FBFFAF"/>
                    </a:solidFill>
                  </a:tcPr>
                </a:tc>
                <a:extLst>
                  <a:ext uri="{0D108BD9-81ED-4DB2-BD59-A6C34878D82A}">
                    <a16:rowId xmlns:a16="http://schemas.microsoft.com/office/drawing/2014/main" val="10002"/>
                  </a:ext>
                </a:extLst>
              </a:tr>
            </a:tbl>
          </a:graphicData>
        </a:graphic>
      </p:graphicFrame>
      <p:graphicFrame>
        <p:nvGraphicFramePr>
          <p:cNvPr id="18" name="Table 17"/>
          <p:cNvGraphicFramePr>
            <a:graphicFrameLocks noGrp="1"/>
          </p:cNvGraphicFramePr>
          <p:nvPr/>
        </p:nvGraphicFramePr>
        <p:xfrm>
          <a:off x="10339848" y="4147006"/>
          <a:ext cx="1511556" cy="1180572"/>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590286">
                <a:tc>
                  <a:txBody>
                    <a:bodyPr/>
                    <a:lstStyle/>
                    <a:p>
                      <a:pPr algn="ctr"/>
                      <a:r>
                        <a:rPr lang="en-GB" sz="2800" b="0" i="0" dirty="0">
                          <a:latin typeface="OpenDyslexicAlta" pitchFamily="2" charset="77"/>
                          <a:ea typeface="OpenDyslexic" charset="0"/>
                          <a:cs typeface="OpenDyslexic" charset="0"/>
                        </a:rPr>
                        <a:t>n</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a</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e</a:t>
                      </a:r>
                    </a:p>
                  </a:txBody>
                  <a:tcPr>
                    <a:solidFill>
                      <a:schemeClr val="accent1">
                        <a:lumMod val="20000"/>
                        <a:lumOff val="80000"/>
                      </a:schemeClr>
                    </a:solidFill>
                  </a:tcPr>
                </a:tc>
                <a:extLst>
                  <a:ext uri="{0D108BD9-81ED-4DB2-BD59-A6C34878D82A}">
                    <a16:rowId xmlns:a16="http://schemas.microsoft.com/office/drawing/2014/main" val="10000"/>
                  </a:ext>
                </a:extLst>
              </a:tr>
              <a:tr h="590286">
                <a:tc>
                  <a:txBody>
                    <a:bodyPr/>
                    <a:lstStyle/>
                    <a:p>
                      <a:pPr algn="ctr"/>
                      <a:r>
                        <a:rPr lang="en-GB" sz="2800" b="0" i="0" dirty="0">
                          <a:latin typeface="OpenDyslexicAlta" pitchFamily="2" charset="77"/>
                          <a:ea typeface="OpenDyslexic" charset="0"/>
                          <a:cs typeface="OpenDyslexic" charset="0"/>
                        </a:rPr>
                        <a:t>p</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p</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d</a:t>
                      </a:r>
                    </a:p>
                  </a:txBody>
                  <a:tcPr>
                    <a:solidFill>
                      <a:schemeClr val="accent1">
                        <a:lumMod val="20000"/>
                        <a:lumOff val="80000"/>
                      </a:schemeClr>
                    </a:solidFill>
                  </a:tcPr>
                </a:tc>
                <a:extLst>
                  <a:ext uri="{0D108BD9-81ED-4DB2-BD59-A6C34878D82A}">
                    <a16:rowId xmlns:a16="http://schemas.microsoft.com/office/drawing/2014/main" val="10001"/>
                  </a:ext>
                </a:extLst>
              </a:tr>
            </a:tbl>
          </a:graphicData>
        </a:graphic>
      </p:graphicFrame>
      <p:sp>
        <p:nvSpPr>
          <p:cNvPr id="19" name="TextBox 18"/>
          <p:cNvSpPr txBox="1"/>
          <p:nvPr/>
        </p:nvSpPr>
        <p:spPr>
          <a:xfrm>
            <a:off x="3786960" y="1285477"/>
            <a:ext cx="7916708" cy="369332"/>
          </a:xfrm>
          <a:prstGeom prst="rect">
            <a:avLst/>
          </a:prstGeom>
          <a:solidFill>
            <a:schemeClr val="accent4">
              <a:lumMod val="20000"/>
              <a:lumOff val="80000"/>
            </a:schemeClr>
          </a:solidFill>
          <a:ln>
            <a:solidFill>
              <a:schemeClr val="tx1"/>
            </a:solidFill>
          </a:ln>
        </p:spPr>
        <p:txBody>
          <a:bodyPr wrap="square" rtlCol="0">
            <a:spAutoFit/>
          </a:bodyPr>
          <a:lstStyle/>
          <a:p>
            <a:r>
              <a:rPr lang="en-GB" dirty="0">
                <a:latin typeface="OpenDyslexicAlta" pitchFamily="2" charset="77"/>
                <a:ea typeface="OpenDyslexic" charset="0"/>
                <a:cs typeface="OpenDyslexic" charset="0"/>
              </a:rPr>
              <a:t>Unscramble each block to find your hidden spelling words.</a:t>
            </a:r>
          </a:p>
        </p:txBody>
      </p:sp>
    </p:spTree>
    <p:extLst>
      <p:ext uri="{BB962C8B-B14F-4D97-AF65-F5344CB8AC3E}">
        <p14:creationId xmlns:p14="http://schemas.microsoft.com/office/powerpoint/2010/main" val="148549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patted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hummed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dropped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clapped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clipped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wrapped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napped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ripped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drummed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dragged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35478456"/>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mr-IN" sz="1400" b="0" i="0" baseline="0" dirty="0">
                          <a:latin typeface="Muli" pitchFamily="2" charset="77"/>
                        </a:rPr>
                        <a:t>–</a:t>
                      </a:r>
                      <a:r>
                        <a:rPr lang="en-GB" sz="1400" baseline="0" dirty="0" err="1">
                          <a:latin typeface="Muli" pitchFamily="2" charset="77"/>
                        </a:rPr>
                        <a:t>ed</a:t>
                      </a:r>
                      <a:r>
                        <a:rPr lang="en-GB" sz="1400" baseline="0" dirty="0">
                          <a:latin typeface="Muli" pitchFamily="2" charset="77"/>
                        </a:rPr>
                        <a:t>'’ to words of one syllable.  The last letter is doubled to keep the short vowel sound.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849274241"/>
              </p:ext>
            </p:extLst>
          </p:nvPr>
        </p:nvGraphicFramePr>
        <p:xfrm>
          <a:off x="3543557" y="1701983"/>
          <a:ext cx="8403515" cy="4486783"/>
        </p:xfrm>
        <a:graphic>
          <a:graphicData uri="http://schemas.openxmlformats.org/drawingml/2006/table">
            <a:tbl>
              <a:tblPr firstRow="1">
                <a:tableStyleId>{5940675A-B579-460E-94D1-54222C63F5DA}</a:tableStyleId>
              </a:tblPr>
              <a:tblGrid>
                <a:gridCol w="1680703">
                  <a:extLst>
                    <a:ext uri="{9D8B030D-6E8A-4147-A177-3AD203B41FA5}">
                      <a16:colId xmlns:a16="http://schemas.microsoft.com/office/drawing/2014/main" val="20000"/>
                    </a:ext>
                  </a:extLst>
                </a:gridCol>
                <a:gridCol w="1680703">
                  <a:extLst>
                    <a:ext uri="{9D8B030D-6E8A-4147-A177-3AD203B41FA5}">
                      <a16:colId xmlns:a16="http://schemas.microsoft.com/office/drawing/2014/main" val="20001"/>
                    </a:ext>
                  </a:extLst>
                </a:gridCol>
                <a:gridCol w="1735454">
                  <a:extLst>
                    <a:ext uri="{9D8B030D-6E8A-4147-A177-3AD203B41FA5}">
                      <a16:colId xmlns:a16="http://schemas.microsoft.com/office/drawing/2014/main" val="20002"/>
                    </a:ext>
                  </a:extLst>
                </a:gridCol>
                <a:gridCol w="1625952">
                  <a:extLst>
                    <a:ext uri="{9D8B030D-6E8A-4147-A177-3AD203B41FA5}">
                      <a16:colId xmlns:a16="http://schemas.microsoft.com/office/drawing/2014/main" val="20003"/>
                    </a:ext>
                  </a:extLst>
                </a:gridCol>
                <a:gridCol w="1680703">
                  <a:extLst>
                    <a:ext uri="{9D8B030D-6E8A-4147-A177-3AD203B41FA5}">
                      <a16:colId xmlns:a16="http://schemas.microsoft.com/office/drawing/2014/main" val="20004"/>
                    </a:ext>
                  </a:extLst>
                </a:gridCol>
              </a:tblGrid>
              <a:tr h="1853236">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487694">
                <a:tc>
                  <a:txBody>
                    <a:bodyPr/>
                    <a:lstStyle/>
                    <a:p>
                      <a:pPr algn="ctr"/>
                      <a:r>
                        <a:rPr lang="en-GB" sz="2400" b="0" i="0" dirty="0">
                          <a:latin typeface="OpenDyslexicAlta" pitchFamily="2" charset="77"/>
                          <a:ea typeface="OpenDyslexic" charset="0"/>
                          <a:cs typeface="OpenDyslexic" charset="0"/>
                        </a:rPr>
                        <a:t>hummed</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patted</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dropped</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clipped</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clapped</a:t>
                      </a:r>
                    </a:p>
                  </a:txBody>
                  <a:tcPr/>
                </a:tc>
                <a:extLst>
                  <a:ext uri="{0D108BD9-81ED-4DB2-BD59-A6C34878D82A}">
                    <a16:rowId xmlns:a16="http://schemas.microsoft.com/office/drawing/2014/main" val="10001"/>
                  </a:ext>
                </a:extLst>
              </a:tr>
              <a:tr h="1658159">
                <a:tc>
                  <a:txBody>
                    <a:bodyPr/>
                    <a:lstStyle/>
                    <a:p>
                      <a:pPr algn="ctr"/>
                      <a:endParaRPr lang="en-GB" sz="2400" b="0" i="0" dirty="0">
                        <a:latin typeface="OpenDyslexicAlta" pitchFamily="2" charset="77"/>
                        <a:ea typeface="OpenDyslexic" charset="0"/>
                        <a:cs typeface="OpenDyslexic" charset="0"/>
                      </a:endParaRPr>
                    </a:p>
                    <a:p>
                      <a:pPr algn="ctr"/>
                      <a:endParaRPr lang="en-GB" sz="2400" b="0" i="0" dirty="0">
                        <a:latin typeface="OpenDyslexicAlta" pitchFamily="2" charset="77"/>
                        <a:ea typeface="OpenDyslexic" charset="0"/>
                        <a:cs typeface="OpenDyslexic" charset="0"/>
                      </a:endParaRPr>
                    </a:p>
                    <a:p>
                      <a:pPr algn="ctr"/>
                      <a:endParaRPr lang="en-GB" sz="2400" b="0" i="0" dirty="0">
                        <a:latin typeface="OpenDyslexicAlta" pitchFamily="2" charset="77"/>
                        <a:ea typeface="OpenDyslexic" charset="0"/>
                        <a:cs typeface="OpenDyslexic" charset="0"/>
                      </a:endParaRPr>
                    </a:p>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876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solidFill>
                            <a:srgbClr val="FF3860"/>
                          </a:solidFill>
                          <a:latin typeface="OpenDyslexicAlta" pitchFamily="2" charset="77"/>
                          <a:ea typeface="OpenDyslexic" charset="0"/>
                          <a:cs typeface="OpenDyslexic" charset="0"/>
                        </a:rPr>
                        <a:t>ripped</a:t>
                      </a:r>
                      <a:endParaRPr lang="en-GB" sz="2400" b="0" i="0" dirty="0">
                        <a:latin typeface="OpenDyslexicAlta" pitchFamily="2" charset="77"/>
                        <a:ea typeface="OpenDyslexic" charset="0"/>
                        <a:cs typeface="OpenDyslexic" charset="0"/>
                      </a:endParaRPr>
                    </a:p>
                  </a:txBody>
                  <a:tcPr/>
                </a:tc>
                <a:tc>
                  <a:txBody>
                    <a:bodyPr/>
                    <a:lstStyle/>
                    <a:p>
                      <a:pPr algn="ctr"/>
                      <a:r>
                        <a:rPr lang="en-GB" sz="2400" b="0" i="0" dirty="0">
                          <a:solidFill>
                            <a:srgbClr val="FF3860"/>
                          </a:solidFill>
                          <a:latin typeface="OpenDyslexicAlta" pitchFamily="2" charset="77"/>
                          <a:ea typeface="OpenDyslexic" charset="0"/>
                          <a:cs typeface="OpenDyslexic" charset="0"/>
                        </a:rPr>
                        <a:t>wrapped</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dragged</a:t>
                      </a:r>
                    </a:p>
                  </a:txBody>
                  <a:tcPr/>
                </a:tc>
                <a:tc>
                  <a:txBody>
                    <a:bodyPr/>
                    <a:lstStyle/>
                    <a:p>
                      <a:pPr algn="ctr"/>
                      <a:r>
                        <a:rPr lang="en-GB" sz="2000" b="0" i="0" dirty="0">
                          <a:solidFill>
                            <a:srgbClr val="FF3860"/>
                          </a:solidFill>
                          <a:latin typeface="OpenDyslexicAlta" pitchFamily="2" charset="77"/>
                          <a:ea typeface="OpenDyslexic" charset="0"/>
                          <a:cs typeface="OpenDyslexic" charset="0"/>
                        </a:rPr>
                        <a:t>drummed</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napped</a:t>
                      </a:r>
                    </a:p>
                  </a:txBody>
                  <a:tcPr/>
                </a:tc>
                <a:extLst>
                  <a:ext uri="{0D108BD9-81ED-4DB2-BD59-A6C34878D82A}">
                    <a16:rowId xmlns:a16="http://schemas.microsoft.com/office/drawing/2014/main" val="10003"/>
                  </a:ext>
                </a:extLst>
              </a:tr>
            </a:tbl>
          </a:graphicData>
        </a:graphic>
      </p:graphicFrame>
      <p:graphicFrame>
        <p:nvGraphicFramePr>
          <p:cNvPr id="3" name="Table 2"/>
          <p:cNvGraphicFramePr>
            <a:graphicFrameLocks noGrp="1"/>
          </p:cNvGraphicFramePr>
          <p:nvPr/>
        </p:nvGraphicFramePr>
        <p:xfrm>
          <a:off x="5284261" y="1976966"/>
          <a:ext cx="1511556" cy="1180572"/>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590286">
                <a:tc>
                  <a:txBody>
                    <a:bodyPr/>
                    <a:lstStyle/>
                    <a:p>
                      <a:pPr algn="ctr"/>
                      <a:r>
                        <a:rPr lang="en-GB" sz="2800" b="0" i="0" dirty="0">
                          <a:latin typeface="OpenDyslexicAlta" pitchFamily="2" charset="77"/>
                          <a:ea typeface="OpenDyslexic" charset="0"/>
                          <a:cs typeface="OpenDyslexic" charset="0"/>
                        </a:rPr>
                        <a:t>p</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t</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t</a:t>
                      </a:r>
                    </a:p>
                  </a:txBody>
                  <a:tcPr>
                    <a:solidFill>
                      <a:schemeClr val="accent6">
                        <a:lumMod val="20000"/>
                        <a:lumOff val="80000"/>
                      </a:schemeClr>
                    </a:solidFill>
                  </a:tcPr>
                </a:tc>
                <a:extLst>
                  <a:ext uri="{0D108BD9-81ED-4DB2-BD59-A6C34878D82A}">
                    <a16:rowId xmlns:a16="http://schemas.microsoft.com/office/drawing/2014/main" val="10000"/>
                  </a:ext>
                </a:extLst>
              </a:tr>
              <a:tr h="590286">
                <a:tc>
                  <a:txBody>
                    <a:bodyPr/>
                    <a:lstStyle/>
                    <a:p>
                      <a:pPr algn="ctr"/>
                      <a:r>
                        <a:rPr lang="en-GB" sz="2800" b="0" i="0" dirty="0">
                          <a:latin typeface="OpenDyslexicAlta" pitchFamily="2" charset="77"/>
                          <a:ea typeface="OpenDyslexic" charset="0"/>
                          <a:cs typeface="OpenDyslexic" charset="0"/>
                        </a:rPr>
                        <a:t>d</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e</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a</a:t>
                      </a:r>
                    </a:p>
                  </a:txBody>
                  <a:tcPr>
                    <a:solidFill>
                      <a:schemeClr val="accent6">
                        <a:lumMod val="20000"/>
                        <a:lumOff val="80000"/>
                      </a:schemeClr>
                    </a:solidFill>
                  </a:tcPr>
                </a:tc>
                <a:extLst>
                  <a:ext uri="{0D108BD9-81ED-4DB2-BD59-A6C34878D82A}">
                    <a16:rowId xmlns:a16="http://schemas.microsoft.com/office/drawing/2014/main" val="10001"/>
                  </a:ext>
                </a:extLst>
              </a:tr>
            </a:tbl>
          </a:graphicData>
        </a:graphic>
      </p:graphicFrame>
      <p:graphicFrame>
        <p:nvGraphicFramePr>
          <p:cNvPr id="9" name="Table 8"/>
          <p:cNvGraphicFramePr>
            <a:graphicFrameLocks noGrp="1"/>
          </p:cNvGraphicFramePr>
          <p:nvPr/>
        </p:nvGraphicFramePr>
        <p:xfrm>
          <a:off x="8660475" y="1976966"/>
          <a:ext cx="1511556" cy="1417320"/>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472440">
                <a:tc>
                  <a:txBody>
                    <a:bodyPr/>
                    <a:lstStyle/>
                    <a:p>
                      <a:pPr algn="ctr"/>
                      <a:r>
                        <a:rPr lang="en-GB" sz="2500" b="0" i="0" dirty="0">
                          <a:latin typeface="OpenDyslexicAlta" pitchFamily="2" charset="77"/>
                          <a:ea typeface="OpenDyslexic" charset="0"/>
                          <a:cs typeface="OpenDyslexic" charset="0"/>
                        </a:rPr>
                        <a:t>d</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p</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l</a:t>
                      </a:r>
                    </a:p>
                  </a:txBody>
                  <a:tcPr>
                    <a:solidFill>
                      <a:srgbClr val="F5DBF6"/>
                    </a:solidFill>
                  </a:tcPr>
                </a:tc>
                <a:extLst>
                  <a:ext uri="{0D108BD9-81ED-4DB2-BD59-A6C34878D82A}">
                    <a16:rowId xmlns:a16="http://schemas.microsoft.com/office/drawing/2014/main" val="10000"/>
                  </a:ext>
                </a:extLst>
              </a:tr>
              <a:tr h="472440">
                <a:tc>
                  <a:txBody>
                    <a:bodyPr/>
                    <a:lstStyle/>
                    <a:p>
                      <a:pPr algn="ctr"/>
                      <a:r>
                        <a:rPr lang="en-GB" sz="2500" b="0" i="0" dirty="0">
                          <a:latin typeface="OpenDyslexicAlta" pitchFamily="2" charset="77"/>
                          <a:ea typeface="OpenDyslexic" charset="0"/>
                          <a:cs typeface="OpenDyslexic" charset="0"/>
                        </a:rPr>
                        <a:t>p</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c</a:t>
                      </a:r>
                    </a:p>
                  </a:txBody>
                  <a:tcPr>
                    <a:solidFill>
                      <a:srgbClr val="F5DBF6"/>
                    </a:solidFill>
                  </a:tcPr>
                </a:tc>
                <a:tc>
                  <a:txBody>
                    <a:bodyPr/>
                    <a:lstStyle/>
                    <a:p>
                      <a:pPr algn="ctr"/>
                      <a:r>
                        <a:rPr lang="en-GB" sz="2500" b="0" i="0" dirty="0" err="1">
                          <a:latin typeface="OpenDyslexicAlta" pitchFamily="2" charset="77"/>
                          <a:ea typeface="OpenDyslexic" charset="0"/>
                          <a:cs typeface="OpenDyslexic" charset="0"/>
                        </a:rPr>
                        <a:t>i</a:t>
                      </a:r>
                      <a:endParaRPr lang="en-GB" sz="2500" b="0" i="0" dirty="0">
                        <a:latin typeface="OpenDyslexicAlta" pitchFamily="2" charset="77"/>
                        <a:ea typeface="OpenDyslexic" charset="0"/>
                        <a:cs typeface="OpenDyslexic" charset="0"/>
                      </a:endParaRPr>
                    </a:p>
                  </a:txBody>
                  <a:tcPr>
                    <a:solidFill>
                      <a:srgbClr val="F5DBF6"/>
                    </a:solidFill>
                  </a:tcPr>
                </a:tc>
                <a:extLst>
                  <a:ext uri="{0D108BD9-81ED-4DB2-BD59-A6C34878D82A}">
                    <a16:rowId xmlns:a16="http://schemas.microsoft.com/office/drawing/2014/main" val="10001"/>
                  </a:ext>
                </a:extLst>
              </a:tr>
              <a:tr h="291254">
                <a:tc>
                  <a:txBody>
                    <a:bodyPr/>
                    <a:lstStyle/>
                    <a:p>
                      <a:pPr algn="ctr"/>
                      <a:r>
                        <a:rPr lang="en-GB" sz="2500" b="0" i="0" dirty="0">
                          <a:latin typeface="OpenDyslexicAlta" pitchFamily="2" charset="77"/>
                          <a:ea typeface="OpenDyslexic" charset="0"/>
                          <a:cs typeface="OpenDyslexic" charset="0"/>
                        </a:rPr>
                        <a:t>e</a:t>
                      </a:r>
                    </a:p>
                  </a:txBody>
                  <a:tcPr>
                    <a:solidFill>
                      <a:srgbClr val="F5DBF6"/>
                    </a:solidFill>
                  </a:tcPr>
                </a:tc>
                <a:tc>
                  <a:txBody>
                    <a:bodyPr/>
                    <a:lstStyle/>
                    <a:p>
                      <a:pPr algn="ctr"/>
                      <a:endParaRPr lang="en-GB" sz="2500" b="0" i="0" dirty="0">
                        <a:latin typeface="OpenDyslexicAlta" pitchFamily="2" charset="77"/>
                        <a:ea typeface="OpenDyslexic" charset="0"/>
                        <a:cs typeface="OpenDyslexic" charset="0"/>
                      </a:endParaRPr>
                    </a:p>
                  </a:txBody>
                  <a:tcPr>
                    <a:solidFill>
                      <a:srgbClr val="F5DBF6"/>
                    </a:solidFill>
                  </a:tcPr>
                </a:tc>
                <a:tc>
                  <a:txBody>
                    <a:bodyPr/>
                    <a:lstStyle/>
                    <a:p>
                      <a:pPr algn="ctr"/>
                      <a:endParaRPr lang="en-GB" sz="2500" b="0" i="0" dirty="0">
                        <a:latin typeface="OpenDyslexicAlta" pitchFamily="2" charset="77"/>
                        <a:ea typeface="OpenDyslexic" charset="0"/>
                        <a:cs typeface="OpenDyslexic" charset="0"/>
                      </a:endParaRPr>
                    </a:p>
                  </a:txBody>
                  <a:tcPr>
                    <a:solidFill>
                      <a:srgbClr val="F5DBF6"/>
                    </a:solidFill>
                  </a:tcPr>
                </a:tc>
                <a:extLst>
                  <a:ext uri="{0D108BD9-81ED-4DB2-BD59-A6C34878D82A}">
                    <a16:rowId xmlns:a16="http://schemas.microsoft.com/office/drawing/2014/main" val="3951618811"/>
                  </a:ext>
                </a:extLst>
              </a:tr>
            </a:tbl>
          </a:graphicData>
        </a:graphic>
      </p:graphicFrame>
      <p:graphicFrame>
        <p:nvGraphicFramePr>
          <p:cNvPr id="10" name="Table 9"/>
          <p:cNvGraphicFramePr>
            <a:graphicFrameLocks noGrp="1"/>
          </p:cNvGraphicFramePr>
          <p:nvPr/>
        </p:nvGraphicFramePr>
        <p:xfrm>
          <a:off x="3597024" y="4134468"/>
          <a:ext cx="1511556" cy="1180572"/>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590286">
                <a:tc>
                  <a:txBody>
                    <a:bodyPr/>
                    <a:lstStyle/>
                    <a:p>
                      <a:pPr algn="ctr"/>
                      <a:r>
                        <a:rPr lang="en-GB" sz="2800" b="0" i="0" dirty="0">
                          <a:latin typeface="OpenDyslexicAlta" pitchFamily="2" charset="77"/>
                          <a:ea typeface="OpenDyslexic" charset="0"/>
                          <a:cs typeface="OpenDyslexic" charset="0"/>
                        </a:rPr>
                        <a:t>r</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p</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p</a:t>
                      </a:r>
                    </a:p>
                  </a:txBody>
                  <a:tcPr>
                    <a:solidFill>
                      <a:schemeClr val="accent6">
                        <a:lumMod val="20000"/>
                        <a:lumOff val="80000"/>
                      </a:schemeClr>
                    </a:solidFill>
                  </a:tcPr>
                </a:tc>
                <a:extLst>
                  <a:ext uri="{0D108BD9-81ED-4DB2-BD59-A6C34878D82A}">
                    <a16:rowId xmlns:a16="http://schemas.microsoft.com/office/drawing/2014/main" val="10000"/>
                  </a:ext>
                </a:extLst>
              </a:tr>
              <a:tr h="590286">
                <a:tc>
                  <a:txBody>
                    <a:bodyPr/>
                    <a:lstStyle/>
                    <a:p>
                      <a:pPr algn="ctr"/>
                      <a:r>
                        <a:rPr lang="en-GB" sz="2800" b="0" i="0" dirty="0">
                          <a:latin typeface="OpenDyslexicAlta" pitchFamily="2" charset="77"/>
                          <a:ea typeface="OpenDyslexic" charset="0"/>
                          <a:cs typeface="OpenDyslexic" charset="0"/>
                        </a:rPr>
                        <a:t>e</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d</a:t>
                      </a:r>
                    </a:p>
                  </a:txBody>
                  <a:tcPr>
                    <a:solidFill>
                      <a:schemeClr val="accent6">
                        <a:lumMod val="20000"/>
                        <a:lumOff val="80000"/>
                      </a:schemeClr>
                    </a:solidFill>
                  </a:tcPr>
                </a:tc>
                <a:tc>
                  <a:txBody>
                    <a:bodyPr/>
                    <a:lstStyle/>
                    <a:p>
                      <a:pPr algn="ctr"/>
                      <a:r>
                        <a:rPr lang="en-GB" sz="2800" b="0" i="0" dirty="0" err="1">
                          <a:latin typeface="OpenDyslexicAlta" pitchFamily="2" charset="77"/>
                          <a:ea typeface="OpenDyslexic" charset="0"/>
                          <a:cs typeface="OpenDyslexic" charset="0"/>
                        </a:rPr>
                        <a:t>i</a:t>
                      </a:r>
                      <a:endParaRPr lang="en-GB" sz="2800" b="0" i="0" dirty="0">
                        <a:latin typeface="OpenDyslexicAlta" pitchFamily="2" charset="77"/>
                        <a:ea typeface="OpenDyslexic" charset="0"/>
                        <a:cs typeface="OpenDyslexic" charset="0"/>
                      </a:endParaRPr>
                    </a:p>
                  </a:txBody>
                  <a:tcPr>
                    <a:solidFill>
                      <a:schemeClr val="accent6">
                        <a:lumMod val="20000"/>
                        <a:lumOff val="80000"/>
                      </a:schemeClr>
                    </a:solidFill>
                  </a:tcPr>
                </a:tc>
                <a:extLst>
                  <a:ext uri="{0D108BD9-81ED-4DB2-BD59-A6C34878D82A}">
                    <a16:rowId xmlns:a16="http://schemas.microsoft.com/office/drawing/2014/main" val="10001"/>
                  </a:ext>
                </a:extLst>
              </a:tr>
            </a:tbl>
          </a:graphicData>
        </a:graphic>
      </p:graphicFrame>
      <p:graphicFrame>
        <p:nvGraphicFramePr>
          <p:cNvPr id="11" name="Table 10"/>
          <p:cNvGraphicFramePr>
            <a:graphicFrameLocks noGrp="1"/>
          </p:cNvGraphicFramePr>
          <p:nvPr/>
        </p:nvGraphicFramePr>
        <p:xfrm>
          <a:off x="3597024" y="1976966"/>
          <a:ext cx="1511556" cy="1180572"/>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590286">
                <a:tc>
                  <a:txBody>
                    <a:bodyPr/>
                    <a:lstStyle/>
                    <a:p>
                      <a:pPr algn="ctr"/>
                      <a:r>
                        <a:rPr lang="en-GB" sz="2800" b="0" i="0" dirty="0">
                          <a:latin typeface="OpenDyslexicAlta" pitchFamily="2" charset="77"/>
                          <a:ea typeface="OpenDyslexic" charset="0"/>
                          <a:cs typeface="OpenDyslexic" charset="0"/>
                        </a:rPr>
                        <a:t>e</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u</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m</a:t>
                      </a:r>
                    </a:p>
                  </a:txBody>
                  <a:tcPr>
                    <a:solidFill>
                      <a:schemeClr val="accent1">
                        <a:lumMod val="20000"/>
                        <a:lumOff val="80000"/>
                      </a:schemeClr>
                    </a:solidFill>
                  </a:tcPr>
                </a:tc>
                <a:extLst>
                  <a:ext uri="{0D108BD9-81ED-4DB2-BD59-A6C34878D82A}">
                    <a16:rowId xmlns:a16="http://schemas.microsoft.com/office/drawing/2014/main" val="10000"/>
                  </a:ext>
                </a:extLst>
              </a:tr>
              <a:tr h="590286">
                <a:tc>
                  <a:txBody>
                    <a:bodyPr/>
                    <a:lstStyle/>
                    <a:p>
                      <a:pPr algn="ctr"/>
                      <a:r>
                        <a:rPr lang="en-GB" sz="2800" b="0" i="0" dirty="0">
                          <a:latin typeface="OpenDyslexicAlta" pitchFamily="2" charset="77"/>
                          <a:ea typeface="OpenDyslexic" charset="0"/>
                          <a:cs typeface="OpenDyslexic" charset="0"/>
                        </a:rPr>
                        <a:t>d</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h</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m</a:t>
                      </a:r>
                    </a:p>
                  </a:txBody>
                  <a:tcPr>
                    <a:solidFill>
                      <a:schemeClr val="accent1">
                        <a:lumMod val="20000"/>
                        <a:lumOff val="80000"/>
                      </a:schemeClr>
                    </a:solidFill>
                  </a:tcPr>
                </a:tc>
                <a:extLst>
                  <a:ext uri="{0D108BD9-81ED-4DB2-BD59-A6C34878D82A}">
                    <a16:rowId xmlns:a16="http://schemas.microsoft.com/office/drawing/2014/main" val="10001"/>
                  </a:ext>
                </a:extLst>
              </a:tr>
            </a:tbl>
          </a:graphicData>
        </a:graphic>
      </p:graphicFrame>
      <p:graphicFrame>
        <p:nvGraphicFramePr>
          <p:cNvPr id="12" name="Table 11"/>
          <p:cNvGraphicFramePr>
            <a:graphicFrameLocks noGrp="1"/>
          </p:cNvGraphicFramePr>
          <p:nvPr/>
        </p:nvGraphicFramePr>
        <p:xfrm>
          <a:off x="6964738" y="1976966"/>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r>
                        <a:rPr lang="en-GB" sz="2500" b="0" i="0" dirty="0">
                          <a:latin typeface="OpenDyslexicAlta" pitchFamily="2" charset="77"/>
                          <a:ea typeface="OpenDyslexic" charset="0"/>
                          <a:cs typeface="OpenDyslexic" charset="0"/>
                        </a:rPr>
                        <a:t>p</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r</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o</a:t>
                      </a:r>
                    </a:p>
                  </a:txBody>
                  <a:tcPr>
                    <a:solidFill>
                      <a:schemeClr val="accent2">
                        <a:lumMod val="20000"/>
                        <a:lumOff val="80000"/>
                      </a:schemeClr>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p</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d</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e</a:t>
                      </a:r>
                    </a:p>
                  </a:txBody>
                  <a:tcPr>
                    <a:solidFill>
                      <a:schemeClr val="accent2">
                        <a:lumMod val="20000"/>
                        <a:lumOff val="80000"/>
                      </a:schemeClr>
                    </a:solidFill>
                  </a:tcPr>
                </a:tc>
                <a:extLst>
                  <a:ext uri="{0D108BD9-81ED-4DB2-BD59-A6C34878D82A}">
                    <a16:rowId xmlns:a16="http://schemas.microsoft.com/office/drawing/2014/main" val="10001"/>
                  </a:ext>
                </a:extLst>
              </a:tr>
              <a:tr h="393524">
                <a:tc>
                  <a:txBody>
                    <a:bodyPr/>
                    <a:lstStyle/>
                    <a:p>
                      <a:pPr algn="ctr"/>
                      <a:endParaRPr lang="en-GB" sz="2500" b="0" i="0" dirty="0">
                        <a:latin typeface="OpenDyslexicAlta" pitchFamily="2" charset="77"/>
                        <a:ea typeface="OpenDyslexic" charset="0"/>
                        <a:cs typeface="OpenDyslexic" charset="0"/>
                      </a:endParaRPr>
                    </a:p>
                  </a:txBody>
                  <a:tcPr>
                    <a:solidFill>
                      <a:schemeClr val="accent2">
                        <a:lumMod val="20000"/>
                        <a:lumOff val="80000"/>
                      </a:schemeClr>
                    </a:solidFill>
                  </a:tcPr>
                </a:tc>
                <a:tc>
                  <a:txBody>
                    <a:bodyPr/>
                    <a:lstStyle/>
                    <a:p>
                      <a:pPr algn="ctr"/>
                      <a:endParaRPr lang="en-GB" sz="2500" b="0" i="0" dirty="0">
                        <a:latin typeface="OpenDyslexicAlta" pitchFamily="2" charset="77"/>
                        <a:ea typeface="OpenDyslexic" charset="0"/>
                        <a:cs typeface="OpenDyslexic" charset="0"/>
                      </a:endParaRP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d</a:t>
                      </a:r>
                    </a:p>
                  </a:txBody>
                  <a:tcPr>
                    <a:solidFill>
                      <a:schemeClr val="accent2">
                        <a:lumMod val="20000"/>
                        <a:lumOff val="80000"/>
                      </a:schemeClr>
                    </a:solidFill>
                  </a:tcPr>
                </a:tc>
                <a:extLst>
                  <a:ext uri="{0D108BD9-81ED-4DB2-BD59-A6C34878D82A}">
                    <a16:rowId xmlns:a16="http://schemas.microsoft.com/office/drawing/2014/main" val="10002"/>
                  </a:ext>
                </a:extLst>
              </a:tr>
            </a:tbl>
          </a:graphicData>
        </a:graphic>
      </p:graphicFrame>
      <p:graphicFrame>
        <p:nvGraphicFramePr>
          <p:cNvPr id="14" name="Table 13"/>
          <p:cNvGraphicFramePr>
            <a:graphicFrameLocks noGrp="1"/>
          </p:cNvGraphicFramePr>
          <p:nvPr/>
        </p:nvGraphicFramePr>
        <p:xfrm>
          <a:off x="10295984" y="1976966"/>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r>
                        <a:rPr lang="en-GB" sz="2500" b="0" i="0" dirty="0">
                          <a:latin typeface="OpenDyslexicAlta" pitchFamily="2" charset="77"/>
                          <a:ea typeface="OpenDyslexic" charset="0"/>
                          <a:cs typeface="OpenDyslexic" charset="0"/>
                        </a:rPr>
                        <a:t>e</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p</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l</a:t>
                      </a:r>
                    </a:p>
                  </a:txBody>
                  <a:tcPr>
                    <a:solidFill>
                      <a:srgbClr val="FBFFAF"/>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p</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c</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a</a:t>
                      </a:r>
                    </a:p>
                  </a:txBody>
                  <a:tcPr>
                    <a:solidFill>
                      <a:srgbClr val="FBFFAF"/>
                    </a:solidFill>
                  </a:tcPr>
                </a:tc>
                <a:extLst>
                  <a:ext uri="{0D108BD9-81ED-4DB2-BD59-A6C34878D82A}">
                    <a16:rowId xmlns:a16="http://schemas.microsoft.com/office/drawing/2014/main" val="10001"/>
                  </a:ext>
                </a:extLst>
              </a:tr>
              <a:tr h="393524">
                <a:tc>
                  <a:txBody>
                    <a:bodyPr/>
                    <a:lstStyle/>
                    <a:p>
                      <a:pPr algn="ctr"/>
                      <a:endParaRPr lang="en-GB" sz="2500" b="0" i="0" dirty="0">
                        <a:latin typeface="OpenDyslexicAlta" pitchFamily="2" charset="77"/>
                        <a:ea typeface="OpenDyslexic" charset="0"/>
                        <a:cs typeface="OpenDyslexic" charset="0"/>
                      </a:endParaRP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d</a:t>
                      </a:r>
                    </a:p>
                  </a:txBody>
                  <a:tcPr>
                    <a:solidFill>
                      <a:srgbClr val="FBFFAF"/>
                    </a:solidFill>
                  </a:tcPr>
                </a:tc>
                <a:tc>
                  <a:txBody>
                    <a:bodyPr/>
                    <a:lstStyle/>
                    <a:p>
                      <a:pPr algn="ctr"/>
                      <a:endParaRPr lang="en-GB" sz="2500" b="0" i="0" dirty="0">
                        <a:latin typeface="OpenDyslexicAlta" pitchFamily="2" charset="77"/>
                        <a:ea typeface="OpenDyslexic" charset="0"/>
                        <a:cs typeface="OpenDyslexic" charset="0"/>
                      </a:endParaRPr>
                    </a:p>
                  </a:txBody>
                  <a:tcPr>
                    <a:solidFill>
                      <a:srgbClr val="FBFFAF"/>
                    </a:solidFill>
                  </a:tcPr>
                </a:tc>
                <a:extLst>
                  <a:ext uri="{0D108BD9-81ED-4DB2-BD59-A6C34878D82A}">
                    <a16:rowId xmlns:a16="http://schemas.microsoft.com/office/drawing/2014/main" val="10002"/>
                  </a:ext>
                </a:extLst>
              </a:tr>
            </a:tbl>
          </a:graphicData>
        </a:graphic>
      </p:graphicFrame>
      <p:graphicFrame>
        <p:nvGraphicFramePr>
          <p:cNvPr id="15" name="Table 14"/>
          <p:cNvGraphicFramePr>
            <a:graphicFrameLocks noGrp="1"/>
          </p:cNvGraphicFramePr>
          <p:nvPr/>
        </p:nvGraphicFramePr>
        <p:xfrm>
          <a:off x="5277183" y="4134468"/>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r>
                        <a:rPr lang="en-GB" sz="2500" b="0" i="0" dirty="0">
                          <a:latin typeface="OpenDyslexicAlta" pitchFamily="2" charset="77"/>
                          <a:ea typeface="OpenDyslexic" charset="0"/>
                          <a:cs typeface="OpenDyslexic" charset="0"/>
                        </a:rPr>
                        <a:t>a</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r</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p</a:t>
                      </a:r>
                    </a:p>
                  </a:txBody>
                  <a:tcPr>
                    <a:solidFill>
                      <a:schemeClr val="accent2">
                        <a:lumMod val="20000"/>
                        <a:lumOff val="80000"/>
                      </a:schemeClr>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w</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e</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p</a:t>
                      </a:r>
                    </a:p>
                  </a:txBody>
                  <a:tcPr>
                    <a:solidFill>
                      <a:schemeClr val="accent2">
                        <a:lumMod val="20000"/>
                        <a:lumOff val="80000"/>
                      </a:schemeClr>
                    </a:solidFill>
                  </a:tcPr>
                </a:tc>
                <a:extLst>
                  <a:ext uri="{0D108BD9-81ED-4DB2-BD59-A6C34878D82A}">
                    <a16:rowId xmlns:a16="http://schemas.microsoft.com/office/drawing/2014/main" val="10001"/>
                  </a:ext>
                </a:extLst>
              </a:tr>
              <a:tr h="393524">
                <a:tc>
                  <a:txBody>
                    <a:bodyPr/>
                    <a:lstStyle/>
                    <a:p>
                      <a:pPr algn="ctr"/>
                      <a:r>
                        <a:rPr lang="en-GB" sz="2500" b="0" i="0" dirty="0">
                          <a:latin typeface="OpenDyslexicAlta" pitchFamily="2" charset="77"/>
                          <a:ea typeface="OpenDyslexic" charset="0"/>
                          <a:cs typeface="OpenDyslexic" charset="0"/>
                        </a:rPr>
                        <a:t>d</a:t>
                      </a:r>
                    </a:p>
                  </a:txBody>
                  <a:tcPr>
                    <a:solidFill>
                      <a:schemeClr val="accent2">
                        <a:lumMod val="20000"/>
                        <a:lumOff val="80000"/>
                      </a:schemeClr>
                    </a:solidFill>
                  </a:tcPr>
                </a:tc>
                <a:tc>
                  <a:txBody>
                    <a:bodyPr/>
                    <a:lstStyle/>
                    <a:p>
                      <a:pPr algn="ctr"/>
                      <a:endParaRPr lang="en-GB" sz="2500" b="0" i="0" dirty="0">
                        <a:latin typeface="OpenDyslexicAlta" pitchFamily="2" charset="77"/>
                        <a:ea typeface="OpenDyslexic" charset="0"/>
                        <a:cs typeface="OpenDyslexic" charset="0"/>
                      </a:endParaRPr>
                    </a:p>
                  </a:txBody>
                  <a:tcPr>
                    <a:solidFill>
                      <a:schemeClr val="accent2">
                        <a:lumMod val="20000"/>
                        <a:lumOff val="80000"/>
                      </a:schemeClr>
                    </a:solidFill>
                  </a:tcPr>
                </a:tc>
                <a:tc>
                  <a:txBody>
                    <a:bodyPr/>
                    <a:lstStyle/>
                    <a:p>
                      <a:pPr algn="ctr"/>
                      <a:endParaRPr lang="en-GB" sz="2500" b="0" i="0" dirty="0">
                        <a:latin typeface="OpenDyslexicAlta" pitchFamily="2" charset="77"/>
                        <a:ea typeface="OpenDyslexic" charset="0"/>
                        <a:cs typeface="OpenDyslexic" charset="0"/>
                      </a:endParaRPr>
                    </a:p>
                  </a:txBody>
                  <a:tcPr>
                    <a:solidFill>
                      <a:schemeClr val="accent2">
                        <a:lumMod val="20000"/>
                        <a:lumOff val="80000"/>
                      </a:schemeClr>
                    </a:solidFill>
                  </a:tcPr>
                </a:tc>
                <a:extLst>
                  <a:ext uri="{0D108BD9-81ED-4DB2-BD59-A6C34878D82A}">
                    <a16:rowId xmlns:a16="http://schemas.microsoft.com/office/drawing/2014/main" val="10002"/>
                  </a:ext>
                </a:extLst>
              </a:tr>
            </a:tbl>
          </a:graphicData>
        </a:graphic>
      </p:graphicFrame>
      <p:graphicFrame>
        <p:nvGraphicFramePr>
          <p:cNvPr id="16" name="Table 15"/>
          <p:cNvGraphicFramePr>
            <a:graphicFrameLocks noGrp="1"/>
          </p:cNvGraphicFramePr>
          <p:nvPr/>
        </p:nvGraphicFramePr>
        <p:xfrm>
          <a:off x="6964738" y="4147006"/>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r>
                        <a:rPr lang="en-GB" sz="2500" b="0" i="0" dirty="0">
                          <a:latin typeface="OpenDyslexicAlta" pitchFamily="2" charset="77"/>
                          <a:ea typeface="OpenDyslexic" charset="0"/>
                          <a:cs typeface="OpenDyslexic" charset="0"/>
                        </a:rPr>
                        <a:t>d</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r</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e</a:t>
                      </a:r>
                    </a:p>
                  </a:txBody>
                  <a:tcPr>
                    <a:solidFill>
                      <a:srgbClr val="F5DBF6"/>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g</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g</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a</a:t>
                      </a:r>
                    </a:p>
                  </a:txBody>
                  <a:tcPr>
                    <a:solidFill>
                      <a:srgbClr val="F5DBF6"/>
                    </a:solidFill>
                  </a:tcPr>
                </a:tc>
                <a:extLst>
                  <a:ext uri="{0D108BD9-81ED-4DB2-BD59-A6C34878D82A}">
                    <a16:rowId xmlns:a16="http://schemas.microsoft.com/office/drawing/2014/main" val="10001"/>
                  </a:ext>
                </a:extLst>
              </a:tr>
              <a:tr h="393524">
                <a:tc>
                  <a:txBody>
                    <a:bodyPr/>
                    <a:lstStyle/>
                    <a:p>
                      <a:pPr algn="ctr"/>
                      <a:endParaRPr lang="en-GB" sz="2500" b="0" i="0" dirty="0">
                        <a:latin typeface="OpenDyslexicAlta" pitchFamily="2" charset="77"/>
                        <a:ea typeface="OpenDyslexic" charset="0"/>
                        <a:cs typeface="OpenDyslexic" charset="0"/>
                      </a:endParaRP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d</a:t>
                      </a:r>
                    </a:p>
                  </a:txBody>
                  <a:tcPr>
                    <a:solidFill>
                      <a:srgbClr val="F5DBF6"/>
                    </a:solidFill>
                  </a:tcPr>
                </a:tc>
                <a:tc>
                  <a:txBody>
                    <a:bodyPr/>
                    <a:lstStyle/>
                    <a:p>
                      <a:pPr algn="ctr"/>
                      <a:endParaRPr lang="en-GB" sz="2500" b="0" i="0" dirty="0">
                        <a:latin typeface="OpenDyslexicAlta" pitchFamily="2" charset="77"/>
                        <a:ea typeface="OpenDyslexic" charset="0"/>
                        <a:cs typeface="OpenDyslexic" charset="0"/>
                      </a:endParaRPr>
                    </a:p>
                  </a:txBody>
                  <a:tcPr>
                    <a:solidFill>
                      <a:srgbClr val="F5DBF6"/>
                    </a:solidFill>
                  </a:tcPr>
                </a:tc>
                <a:extLst>
                  <a:ext uri="{0D108BD9-81ED-4DB2-BD59-A6C34878D82A}">
                    <a16:rowId xmlns:a16="http://schemas.microsoft.com/office/drawing/2014/main" val="10002"/>
                  </a:ext>
                </a:extLst>
              </a:tr>
            </a:tbl>
          </a:graphicData>
        </a:graphic>
      </p:graphicFrame>
      <p:graphicFrame>
        <p:nvGraphicFramePr>
          <p:cNvPr id="17" name="Table 16"/>
          <p:cNvGraphicFramePr>
            <a:graphicFrameLocks noGrp="1"/>
          </p:cNvGraphicFramePr>
          <p:nvPr/>
        </p:nvGraphicFramePr>
        <p:xfrm>
          <a:off x="8652293" y="4147006"/>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endParaRPr lang="en-GB" sz="2500" b="0" i="0" dirty="0">
                        <a:latin typeface="OpenDyslexicAlta" pitchFamily="2" charset="77"/>
                        <a:ea typeface="OpenDyslexic" charset="0"/>
                        <a:cs typeface="OpenDyslexic" charset="0"/>
                      </a:endParaRP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m</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u</a:t>
                      </a:r>
                    </a:p>
                  </a:txBody>
                  <a:tcPr>
                    <a:solidFill>
                      <a:srgbClr val="FBFFAF"/>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d</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m</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r</a:t>
                      </a:r>
                    </a:p>
                  </a:txBody>
                  <a:tcPr>
                    <a:solidFill>
                      <a:srgbClr val="FBFFAF"/>
                    </a:solidFill>
                  </a:tcPr>
                </a:tc>
                <a:extLst>
                  <a:ext uri="{0D108BD9-81ED-4DB2-BD59-A6C34878D82A}">
                    <a16:rowId xmlns:a16="http://schemas.microsoft.com/office/drawing/2014/main" val="10001"/>
                  </a:ext>
                </a:extLst>
              </a:tr>
              <a:tr h="393524">
                <a:tc>
                  <a:txBody>
                    <a:bodyPr/>
                    <a:lstStyle/>
                    <a:p>
                      <a:pPr algn="ctr"/>
                      <a:endParaRPr lang="en-GB" sz="2500" b="0" i="0" dirty="0">
                        <a:latin typeface="OpenDyslexicAlta" pitchFamily="2" charset="77"/>
                        <a:ea typeface="OpenDyslexic" charset="0"/>
                        <a:cs typeface="OpenDyslexic" charset="0"/>
                      </a:endParaRP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e</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d</a:t>
                      </a:r>
                    </a:p>
                  </a:txBody>
                  <a:tcPr>
                    <a:solidFill>
                      <a:srgbClr val="FBFFAF"/>
                    </a:solidFill>
                  </a:tcPr>
                </a:tc>
                <a:extLst>
                  <a:ext uri="{0D108BD9-81ED-4DB2-BD59-A6C34878D82A}">
                    <a16:rowId xmlns:a16="http://schemas.microsoft.com/office/drawing/2014/main" val="10002"/>
                  </a:ext>
                </a:extLst>
              </a:tr>
            </a:tbl>
          </a:graphicData>
        </a:graphic>
      </p:graphicFrame>
      <p:graphicFrame>
        <p:nvGraphicFramePr>
          <p:cNvPr id="18" name="Table 17"/>
          <p:cNvGraphicFramePr>
            <a:graphicFrameLocks noGrp="1"/>
          </p:cNvGraphicFramePr>
          <p:nvPr/>
        </p:nvGraphicFramePr>
        <p:xfrm>
          <a:off x="10339848" y="4147006"/>
          <a:ext cx="1511556" cy="1180572"/>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590286">
                <a:tc>
                  <a:txBody>
                    <a:bodyPr/>
                    <a:lstStyle/>
                    <a:p>
                      <a:pPr algn="ctr"/>
                      <a:r>
                        <a:rPr lang="en-GB" sz="2800" b="0" i="0" dirty="0">
                          <a:latin typeface="OpenDyslexicAlta" pitchFamily="2" charset="77"/>
                          <a:ea typeface="OpenDyslexic" charset="0"/>
                          <a:cs typeface="OpenDyslexic" charset="0"/>
                        </a:rPr>
                        <a:t>n</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a</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e</a:t>
                      </a:r>
                    </a:p>
                  </a:txBody>
                  <a:tcPr>
                    <a:solidFill>
                      <a:schemeClr val="accent1">
                        <a:lumMod val="20000"/>
                        <a:lumOff val="80000"/>
                      </a:schemeClr>
                    </a:solidFill>
                  </a:tcPr>
                </a:tc>
                <a:extLst>
                  <a:ext uri="{0D108BD9-81ED-4DB2-BD59-A6C34878D82A}">
                    <a16:rowId xmlns:a16="http://schemas.microsoft.com/office/drawing/2014/main" val="10000"/>
                  </a:ext>
                </a:extLst>
              </a:tr>
              <a:tr h="590286">
                <a:tc>
                  <a:txBody>
                    <a:bodyPr/>
                    <a:lstStyle/>
                    <a:p>
                      <a:pPr algn="ctr"/>
                      <a:r>
                        <a:rPr lang="en-GB" sz="2800" b="0" i="0" dirty="0">
                          <a:latin typeface="OpenDyslexicAlta" pitchFamily="2" charset="77"/>
                          <a:ea typeface="OpenDyslexic" charset="0"/>
                          <a:cs typeface="OpenDyslexic" charset="0"/>
                        </a:rPr>
                        <a:t>p</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p</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d</a:t>
                      </a:r>
                    </a:p>
                  </a:txBody>
                  <a:tcPr>
                    <a:solidFill>
                      <a:schemeClr val="accent1">
                        <a:lumMod val="20000"/>
                        <a:lumOff val="80000"/>
                      </a:schemeClr>
                    </a:solidFill>
                  </a:tcPr>
                </a:tc>
                <a:extLst>
                  <a:ext uri="{0D108BD9-81ED-4DB2-BD59-A6C34878D82A}">
                    <a16:rowId xmlns:a16="http://schemas.microsoft.com/office/drawing/2014/main" val="10001"/>
                  </a:ext>
                </a:extLst>
              </a:tr>
            </a:tbl>
          </a:graphicData>
        </a:graphic>
      </p:graphicFrame>
      <p:sp>
        <p:nvSpPr>
          <p:cNvPr id="19" name="TextBox 18"/>
          <p:cNvSpPr txBox="1"/>
          <p:nvPr/>
        </p:nvSpPr>
        <p:spPr>
          <a:xfrm>
            <a:off x="3786960" y="1285477"/>
            <a:ext cx="7916708" cy="369332"/>
          </a:xfrm>
          <a:prstGeom prst="rect">
            <a:avLst/>
          </a:prstGeom>
          <a:solidFill>
            <a:schemeClr val="accent4">
              <a:lumMod val="20000"/>
              <a:lumOff val="80000"/>
            </a:schemeClr>
          </a:solidFill>
          <a:ln>
            <a:solidFill>
              <a:schemeClr val="tx1"/>
            </a:solidFill>
          </a:ln>
        </p:spPr>
        <p:txBody>
          <a:bodyPr wrap="square" rtlCol="0">
            <a:spAutoFit/>
          </a:bodyPr>
          <a:lstStyle/>
          <a:p>
            <a:r>
              <a:rPr lang="en-GB" dirty="0">
                <a:latin typeface="OpenDyslexicAlta" pitchFamily="2" charset="77"/>
                <a:ea typeface="OpenDyslexic" charset="0"/>
                <a:cs typeface="OpenDyslexic" charset="0"/>
              </a:rPr>
              <a:t>Unscramble each block to find your hidden spelling words.</a:t>
            </a:r>
          </a:p>
        </p:txBody>
      </p:sp>
    </p:spTree>
    <p:extLst>
      <p:ext uri="{BB962C8B-B14F-4D97-AF65-F5344CB8AC3E}">
        <p14:creationId xmlns:p14="http://schemas.microsoft.com/office/powerpoint/2010/main" val="3906881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elling Shed" id="{C4F81C86-5779-0E48-81E5-305447788964}" vid="{2F96E78E-4C51-8449-B2C6-B9B70AAE1C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16745</TotalTime>
  <Words>719</Words>
  <Application>Microsoft Macintosh PowerPoint</Application>
  <PresentationFormat>Widescreen</PresentationFormat>
  <Paragraphs>316</Paragraphs>
  <Slides>8</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OpenDyslexicAlta</vt:lpstr>
      <vt:lpstr>Muli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Spelling Shed 🐝</dc:title>
  <dc:creator>Rob Smith</dc:creator>
  <cp:lastModifiedBy>Martin Saunders</cp:lastModifiedBy>
  <cp:revision>360</cp:revision>
  <cp:lastPrinted>2019-04-15T12:15:01Z</cp:lastPrinted>
  <dcterms:created xsi:type="dcterms:W3CDTF">2018-08-06T08:16:18Z</dcterms:created>
  <dcterms:modified xsi:type="dcterms:W3CDTF">2020-06-16T09:49:54Z</dcterms:modified>
</cp:coreProperties>
</file>