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"/>
  </p:notesMasterIdLst>
  <p:sldIdLst>
    <p:sldId id="256" r:id="rId3"/>
    <p:sldId id="257" r:id="rId4"/>
    <p:sldId id="258" r:id="rId5"/>
    <p:sldId id="259" r:id="rId6"/>
    <p:sldId id="260" r:id="rId7"/>
    <p:sldId id="261" r:id="rId8"/>
  </p:sldIdLst>
  <p:sldSz cx="12190413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629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0A50B4-0A2C-4AE1-99C6-E5536A465FCD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EB9130-8452-43A5-B04C-A1B644D047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05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82330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758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26F41-F52F-4100-84A5-1F59BAD7146F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63F4B-9A30-4102-88DA-7AC445FC2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26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26F41-F52F-4100-84A5-1F59BAD7146F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63F4B-9A30-4102-88DA-7AC445FC2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965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26F41-F52F-4100-84A5-1F59BAD7146F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63F4B-9A30-4102-88DA-7AC445FC2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772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26F41-F52F-4100-84A5-1F59BAD7146F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63F4B-9A30-4102-88DA-7AC445FC2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593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26F41-F52F-4100-84A5-1F59BAD7146F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63F4B-9A30-4102-88DA-7AC445FC2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472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26F41-F52F-4100-84A5-1F59BAD7146F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63F4B-9A30-4102-88DA-7AC445FC2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956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26F41-F52F-4100-84A5-1F59BAD7146F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63F4B-9A30-4102-88DA-7AC445FC2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963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26F41-F52F-4100-84A5-1F59BAD7146F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63F4B-9A30-4102-88DA-7AC445FC2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735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26F41-F52F-4100-84A5-1F59BAD7146F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63F4B-9A30-4102-88DA-7AC445FC2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721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26F41-F52F-4100-84A5-1F59BAD7146F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63F4B-9A30-4102-88DA-7AC445FC2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748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26F41-F52F-4100-84A5-1F59BAD7146F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63F4B-9A30-4102-88DA-7AC445FC2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53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800" y="4809507"/>
            <a:ext cx="914281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black"/>
              </a:solidFill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4872" y="2902739"/>
            <a:ext cx="5260670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black"/>
              </a:solidFill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800" y="4809508"/>
            <a:ext cx="914281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12/04/2021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461" y="1261687"/>
            <a:ext cx="6209492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=""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0415" y="3115896"/>
            <a:ext cx="641886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075" y="3115897"/>
            <a:ext cx="932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prstClr val="black"/>
                </a:solidFill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=""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6634" y="3115896"/>
            <a:ext cx="641886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4815" y="3115897"/>
            <a:ext cx="761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prstClr val="black"/>
                </a:solidFill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38323322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380" y="137160"/>
            <a:ext cx="11885653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black"/>
              </a:solidFill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889735"/>
              </p:ext>
            </p:extLst>
          </p:nvPr>
        </p:nvGraphicFramePr>
        <p:xfrm>
          <a:off x="507934" y="325966"/>
          <a:ext cx="9053923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488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890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Stage: </a:t>
                      </a:r>
                    </a:p>
                  </a:txBody>
                  <a:tcPr marL="91428" marR="91428"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>
                        <a:latin typeface="Muli" pitchFamily="2" charset="77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List: </a:t>
                      </a:r>
                    </a:p>
                  </a:txBody>
                  <a:tcPr marL="91428" marR="91428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=""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5868" y="349718"/>
            <a:ext cx="426982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=""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5867" y="788048"/>
            <a:ext cx="426982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=""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329" y="325967"/>
            <a:ext cx="7899526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=""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464792261"/>
              </p:ext>
            </p:extLst>
          </p:nvPr>
        </p:nvGraphicFramePr>
        <p:xfrm>
          <a:off x="507934" y="1550668"/>
          <a:ext cx="278728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288">
                  <a:extLst>
                    <a:ext uri="{9D8B030D-6E8A-4147-A177-3AD203B41FA5}">
                      <a16:colId xmlns=""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=""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7934" y="1995168"/>
            <a:ext cx="2787288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=""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4745" y="1354611"/>
            <a:ext cx="8380909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=""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930" y="-18580"/>
            <a:ext cx="2296588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1172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380" y="137160"/>
            <a:ext cx="11885653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black"/>
              </a:solidFill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=""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4063568160"/>
              </p:ext>
            </p:extLst>
          </p:nvPr>
        </p:nvGraphicFramePr>
        <p:xfrm>
          <a:off x="507934" y="1600196"/>
          <a:ext cx="11149149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28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8728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8728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78728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860335409"/>
              </p:ext>
            </p:extLst>
          </p:nvPr>
        </p:nvGraphicFramePr>
        <p:xfrm>
          <a:off x="507935" y="325966"/>
          <a:ext cx="9053921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488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890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Stage: </a:t>
                      </a:r>
                    </a:p>
                  </a:txBody>
                  <a:tcPr marL="91428" marR="91428"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>
                        <a:latin typeface="Muli" pitchFamily="2" charset="77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List: </a:t>
                      </a:r>
                    </a:p>
                  </a:txBody>
                  <a:tcPr marL="91428" marR="91428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=""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5868" y="349718"/>
            <a:ext cx="426982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=""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5867" y="788048"/>
            <a:ext cx="426982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=""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329" y="325967"/>
            <a:ext cx="7899526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=""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7934" y="1995168"/>
            <a:ext cx="2787288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930" y="-18580"/>
            <a:ext cx="2296588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262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380" y="137160"/>
            <a:ext cx="11885653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black"/>
              </a:solidFill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091" y="365127"/>
            <a:ext cx="877967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12/04/2021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930" y="-18580"/>
            <a:ext cx="2296588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3223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380" y="137160"/>
            <a:ext cx="11885653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black"/>
              </a:solidFill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091" y="1431925"/>
            <a:ext cx="10514231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091" y="3520441"/>
            <a:ext cx="10514231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930" y="-18580"/>
            <a:ext cx="2296588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915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742" y="1709740"/>
            <a:ext cx="105142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742" y="4589465"/>
            <a:ext cx="105142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12/04/2021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7901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091" y="1825625"/>
            <a:ext cx="518092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396" y="1825625"/>
            <a:ext cx="518092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12/04/2021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0135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365127"/>
            <a:ext cx="1051423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680" y="1681163"/>
            <a:ext cx="515711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680" y="2505075"/>
            <a:ext cx="5157115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1397" y="1681163"/>
            <a:ext cx="518251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1397" y="2505075"/>
            <a:ext cx="5182513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12/04/2021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2429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12/04/2021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1045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12/04/2021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047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2513" y="987427"/>
            <a:ext cx="617139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12/04/2021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5422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2513" y="987427"/>
            <a:ext cx="6171397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12/04/2021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4777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12/04/2021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7404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3765" y="365125"/>
            <a:ext cx="2628558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092" y="365125"/>
            <a:ext cx="7733293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>
                <a:solidFill>
                  <a:prstClr val="black"/>
                </a:solidFill>
              </a:rPr>
              <a:pPr/>
              <a:t>12/04/2021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0099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1" y="2130428"/>
            <a:ext cx="10361851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521" y="6356353"/>
            <a:ext cx="2844430" cy="365125"/>
          </a:xfrm>
          <a:prstGeom prst="rect">
            <a:avLst/>
          </a:prstGeom>
        </p:spPr>
        <p:txBody>
          <a:bodyPr/>
          <a:lstStyle/>
          <a:p>
            <a:fld id="{B00BF910-7697-44B0-8EB1-F63CAD2ED41C}" type="datetimeFigureOut">
              <a:rPr lang="en-GB">
                <a:solidFill>
                  <a:prstClr val="black"/>
                </a:solidFill>
              </a:rPr>
              <a:pPr/>
              <a:t>12/04/2021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058" y="6356353"/>
            <a:ext cx="3860297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6463" y="6356353"/>
            <a:ext cx="2844430" cy="365125"/>
          </a:xfrm>
          <a:prstGeom prst="rect">
            <a:avLst/>
          </a:prstGeom>
        </p:spPr>
        <p:txBody>
          <a:bodyPr/>
          <a:lstStyle/>
          <a:p>
            <a:fld id="{87CB448D-9602-4A50-9FC0-DF1EA76DA366}" type="slidenum">
              <a:rPr lang="en-GB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066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26F41-F52F-4100-84A5-1F59BAD7146F}" type="datetimeFigureOut">
              <a:rPr lang="en-GB" smtClean="0"/>
              <a:t>12/04/2021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63F4B-9A30-4102-88DA-7AC445FC25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270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091" y="365127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091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701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951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="" xmlns:a16="http://schemas.microsoft.com/office/drawing/2014/main" id="{8EC3230C-370C-4B41-B9ED-BCB463F0FE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anchor="ctr"/>
          <a:lstStyle/>
          <a:p>
            <a:r>
              <a:rPr lang="en-GB"/>
              <a:t>Words ending in ‘-</a:t>
            </a:r>
            <a:r>
              <a:rPr lang="en-GB" err="1"/>
              <a:t>ance</a:t>
            </a:r>
            <a:r>
              <a:rPr lang="en-GB"/>
              <a:t>’.  ‘-</a:t>
            </a:r>
            <a:r>
              <a:rPr lang="en-GB" err="1"/>
              <a:t>ance</a:t>
            </a:r>
            <a:r>
              <a:rPr lang="en-GB"/>
              <a:t>’ Is used if there is an ‘a’ or ‘ay’ sound in the right place.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38DAE2D-5C07-104D-8EF6-27195B5740D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/>
              <a:t>5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37D95D58-D54B-3346-AC15-07D342AE762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660328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F6DBE228-6D41-A748-9592-1AE43A5B93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/>
              <a:t>5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5C2B884-3FE8-CF4F-BAE3-4C745B9084D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/>
              <a:t> 8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47B32AF4-9343-2540-89B6-82250EA03E0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GB"/>
              <a:t>Words ending in ‘-</a:t>
            </a:r>
            <a:r>
              <a:rPr lang="en-GB" err="1"/>
              <a:t>ance</a:t>
            </a:r>
            <a:r>
              <a:rPr lang="en-GB"/>
              <a:t>’.  ‘-</a:t>
            </a:r>
            <a:r>
              <a:rPr lang="en-GB" err="1"/>
              <a:t>ance</a:t>
            </a:r>
            <a:r>
              <a:rPr lang="en-GB"/>
              <a:t>’ Is used if there is an ‘a’ or ‘ay’ sound in the right place. </a:t>
            </a:r>
          </a:p>
          <a:p>
            <a:endParaRPr lang="en-GB"/>
          </a:p>
        </p:txBody>
      </p:sp>
      <p:graphicFrame>
        <p:nvGraphicFramePr>
          <p:cNvPr id="7" name="Table Placeholder 6">
            <a:extLst>
              <a:ext uri="{FF2B5EF4-FFF2-40B4-BE49-F238E27FC236}">
                <a16:creationId xmlns="" xmlns:a16="http://schemas.microsoft.com/office/drawing/2014/main" id="{D4514438-BDEC-AA4B-BC27-4CCE78A121F0}"/>
              </a:ext>
            </a:extLst>
          </p:cNvPr>
          <p:cNvGraphicFramePr>
            <a:graphicFrameLocks noGrp="1"/>
          </p:cNvGraphicFramePr>
          <p:nvPr>
            <p:ph sz="quarter" idx="18"/>
            <p:extLst>
              <p:ext uri="{D42A27DB-BD31-4B8C-83A1-F6EECF244321}">
                <p14:modId xmlns:p14="http://schemas.microsoft.com/office/powerpoint/2010/main" val="3204961829"/>
              </p:ext>
            </p:extLst>
          </p:nvPr>
        </p:nvGraphicFramePr>
        <p:xfrm>
          <a:off x="3428557" y="1311278"/>
          <a:ext cx="8362518" cy="53638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7487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78764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180763">
                <a:tc>
                  <a:txBody>
                    <a:bodyPr/>
                    <a:lstStyle/>
                    <a:p>
                      <a:r>
                        <a:rPr lang="en-GB" sz="1700" b="0" i="0">
                          <a:latin typeface="Muli" pitchFamily="2" charset="77"/>
                        </a:rPr>
                        <a:t>Introduction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0" i="0">
                          <a:latin typeface="Muli" pitchFamily="2" charset="77"/>
                        </a:rPr>
                        <a:t>Use –</a:t>
                      </a:r>
                      <a:r>
                        <a:rPr lang="en-GB" sz="1700" b="0" i="0" err="1">
                          <a:latin typeface="Muli" pitchFamily="2" charset="77"/>
                        </a:rPr>
                        <a:t>ance</a:t>
                      </a:r>
                      <a:r>
                        <a:rPr lang="en-GB" sz="1700" b="0" i="0">
                          <a:latin typeface="Muli" pitchFamily="2" charset="77"/>
                        </a:rPr>
                        <a:t> if there is a related word with /a/ or /</a:t>
                      </a:r>
                      <a:r>
                        <a:rPr lang="en-GB" sz="1700" b="0" i="0" err="1">
                          <a:latin typeface="Muli" pitchFamily="2" charset="77"/>
                        </a:rPr>
                        <a:t>ei</a:t>
                      </a:r>
                      <a:r>
                        <a:rPr lang="en-GB" sz="1700" b="0" i="0">
                          <a:latin typeface="Muli" pitchFamily="2" charset="77"/>
                        </a:rPr>
                        <a:t>/ sound in the right position; -</a:t>
                      </a:r>
                      <a:r>
                        <a:rPr lang="en-GB" sz="1700" b="0" i="0" err="1">
                          <a:latin typeface="Muli" pitchFamily="2" charset="77"/>
                        </a:rPr>
                        <a:t>ation</a:t>
                      </a:r>
                      <a:r>
                        <a:rPr lang="en-GB" sz="1700" b="0" i="0">
                          <a:latin typeface="Muli" pitchFamily="2" charset="77"/>
                        </a:rPr>
                        <a:t> endings are often a clue.  </a:t>
                      </a:r>
                      <a:r>
                        <a:rPr lang="en-GB" sz="1700" b="0" i="0" err="1">
                          <a:latin typeface="Muli" pitchFamily="2" charset="77"/>
                        </a:rPr>
                        <a:t>E.g</a:t>
                      </a:r>
                      <a:r>
                        <a:rPr lang="en-GB" sz="1700" b="0" i="0">
                          <a:latin typeface="Muli" pitchFamily="2" charset="77"/>
                        </a:rPr>
                        <a:t>  observance, (observ</a:t>
                      </a:r>
                      <a:r>
                        <a:rPr lang="en-GB" sz="1700" b="0" i="0" u="sng">
                          <a:latin typeface="Muli" pitchFamily="2" charset="77"/>
                        </a:rPr>
                        <a:t>a</a:t>
                      </a:r>
                      <a:r>
                        <a:rPr lang="en-GB" sz="1700" b="0" i="0">
                          <a:latin typeface="Muli" pitchFamily="2" charset="77"/>
                        </a:rPr>
                        <a:t>tion), dominance (domination), hesitance, (hesit</a:t>
                      </a:r>
                      <a:r>
                        <a:rPr lang="en-GB" sz="1700" b="0" i="0" u="sng">
                          <a:latin typeface="Muli" pitchFamily="2" charset="77"/>
                        </a:rPr>
                        <a:t>a</a:t>
                      </a:r>
                      <a:r>
                        <a:rPr lang="en-GB" sz="1700" b="0" i="0">
                          <a:latin typeface="Muli" pitchFamily="2" charset="77"/>
                        </a:rPr>
                        <a:t>tion), tolerant, (toler</a:t>
                      </a:r>
                      <a:r>
                        <a:rPr lang="en-GB" sz="1700" b="0" i="0" u="sng">
                          <a:latin typeface="Muli" pitchFamily="2" charset="77"/>
                        </a:rPr>
                        <a:t>a</a:t>
                      </a:r>
                      <a:r>
                        <a:rPr lang="en-GB" sz="1700" b="0" i="0">
                          <a:latin typeface="Muli" pitchFamily="2" charset="77"/>
                        </a:rPr>
                        <a:t>tion), substance (subst</a:t>
                      </a:r>
                      <a:r>
                        <a:rPr lang="en-GB" sz="1700" b="0" i="0" u="sng">
                          <a:latin typeface="Muli" pitchFamily="2" charset="77"/>
                        </a:rPr>
                        <a:t>a</a:t>
                      </a:r>
                      <a:r>
                        <a:rPr lang="en-GB" sz="1700" b="0" i="0">
                          <a:latin typeface="Muli" pitchFamily="2" charset="77"/>
                        </a:rPr>
                        <a:t>ntial) </a:t>
                      </a:r>
                    </a:p>
                    <a:p>
                      <a:endParaRPr lang="en-GB" sz="1700" b="0" i="0">
                        <a:latin typeface="Muli" pitchFamily="2" charset="77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812925">
                <a:tc>
                  <a:txBody>
                    <a:bodyPr/>
                    <a:lstStyle/>
                    <a:p>
                      <a:r>
                        <a:rPr lang="en-GB" sz="1700" b="0" i="0">
                          <a:latin typeface="Muli" pitchFamily="2" charset="77"/>
                        </a:rPr>
                        <a:t>Main Teaching Activity 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r>
                        <a:rPr lang="en-GB" sz="1700" b="0" i="0" baseline="0">
                          <a:latin typeface="Muli" pitchFamily="2" charset="77"/>
                        </a:rPr>
                        <a:t>Each child needs a whiteboard, you say a spelling list word and see how quickly the children can write down its root word and hold up their board.  E.g. abundance/abundant brilliance/brilliant.</a:t>
                      </a:r>
                    </a:p>
                    <a:p>
                      <a:endParaRPr lang="en-GB" sz="1700" b="0" i="0" baseline="0">
                        <a:latin typeface="Muli" pitchFamily="2" charset="77"/>
                      </a:endParaRPr>
                    </a:p>
                    <a:p>
                      <a:r>
                        <a:rPr lang="en-GB" sz="1700" b="0" i="0" baseline="0">
                          <a:latin typeface="Muli" pitchFamily="2" charset="77"/>
                        </a:rPr>
                        <a:t>After each work discuss any errors or misconceptions.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946800">
                <a:tc>
                  <a:txBody>
                    <a:bodyPr/>
                    <a:lstStyle/>
                    <a:p>
                      <a:r>
                        <a:rPr lang="en-GB" sz="1700" b="0" i="0">
                          <a:latin typeface="Muli" pitchFamily="2" charset="77"/>
                        </a:rPr>
                        <a:t>Independent Activity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r>
                        <a:rPr lang="en-GB" sz="1700" b="0" i="0">
                          <a:latin typeface="Muli" pitchFamily="2" charset="77"/>
                        </a:rPr>
                        <a:t>Get children to try and create two new words from the letters within a spelling list word.</a:t>
                      </a:r>
                    </a:p>
                    <a:p>
                      <a:endParaRPr lang="en-GB" sz="1700" b="0" i="0">
                        <a:latin typeface="Muli" pitchFamily="2" charset="77"/>
                      </a:endParaRPr>
                    </a:p>
                    <a:p>
                      <a:r>
                        <a:rPr lang="en-GB" sz="1700" b="0" i="0">
                          <a:latin typeface="Muli" pitchFamily="2" charset="77"/>
                        </a:rPr>
                        <a:t>For example:</a:t>
                      </a:r>
                      <a:br>
                        <a:rPr lang="en-GB" sz="1700" b="0" i="0">
                          <a:latin typeface="Muli" pitchFamily="2" charset="77"/>
                        </a:rPr>
                      </a:br>
                      <a:r>
                        <a:rPr lang="en-GB" sz="1700" b="0" i="0">
                          <a:latin typeface="Muli" pitchFamily="2" charset="77"/>
                        </a:rPr>
                        <a:t/>
                      </a:r>
                      <a:br>
                        <a:rPr lang="en-GB" sz="1700" b="0" i="0">
                          <a:latin typeface="Muli" pitchFamily="2" charset="77"/>
                        </a:rPr>
                      </a:br>
                      <a:r>
                        <a:rPr lang="en-GB" sz="1700" b="0" i="0">
                          <a:latin typeface="Muli" pitchFamily="2" charset="77"/>
                        </a:rPr>
                        <a:t>abundance – dance – ace</a:t>
                      </a:r>
                      <a:br>
                        <a:rPr lang="en-GB" sz="1700" b="0" i="0">
                          <a:latin typeface="Muli" pitchFamily="2" charset="77"/>
                        </a:rPr>
                      </a:br>
                      <a:r>
                        <a:rPr lang="en-GB" sz="1700" b="0" i="0">
                          <a:latin typeface="Muli" pitchFamily="2" charset="77"/>
                        </a:rPr>
                        <a:t>dominancy – man - day</a:t>
                      </a:r>
                    </a:p>
                    <a:p>
                      <a:endParaRPr lang="en-GB" sz="1700" b="0" i="0">
                        <a:latin typeface="Muli" pitchFamily="2" charset="77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="" xmlns:a16="http://schemas.microsoft.com/office/drawing/2014/main" id="{D79174B1-3AFA-4074-87A3-640D8F68B2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1371445"/>
              </p:ext>
            </p:extLst>
          </p:nvPr>
        </p:nvGraphicFramePr>
        <p:xfrm>
          <a:off x="516586" y="1554366"/>
          <a:ext cx="278728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288">
                  <a:extLst>
                    <a:ext uri="{9D8B030D-6E8A-4147-A177-3AD203B41FA5}">
                      <a16:colId xmlns="" xmlns:a16="http://schemas.microsoft.com/office/drawing/2014/main" val="1990358411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035982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234728698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brilliance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9180633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elegance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89894218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extravagance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95087564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tolerance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376740243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hesitancy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280993539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relevancy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1211955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vacancy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220989855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dominancy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9855468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615534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8080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872218"/>
              </p:ext>
            </p:extLst>
          </p:nvPr>
        </p:nvGraphicFramePr>
        <p:xfrm>
          <a:off x="507934" y="1600196"/>
          <a:ext cx="11149152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28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8728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8728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78728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abundance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brilliance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elegance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extravagance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tolerance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hesitancy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relevancy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vacancy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dominancy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abundancy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944320"/>
              </p:ext>
            </p:extLst>
          </p:nvPr>
        </p:nvGraphicFramePr>
        <p:xfrm>
          <a:off x="507935" y="325966"/>
          <a:ext cx="9053923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488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890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Stage: 5</a:t>
                      </a:r>
                    </a:p>
                  </a:txBody>
                  <a:tcPr marL="91428" marR="91428"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>
                          <a:latin typeface="Muli" pitchFamily="2" charset="77"/>
                        </a:rPr>
                        <a:t>Words ending in ‘-</a:t>
                      </a:r>
                      <a:r>
                        <a:rPr lang="en-GB" sz="1400" baseline="0" err="1">
                          <a:latin typeface="Muli" pitchFamily="2" charset="77"/>
                        </a:rPr>
                        <a:t>ance</a:t>
                      </a:r>
                      <a:r>
                        <a:rPr lang="en-GB" sz="1400" baseline="0">
                          <a:latin typeface="Muli" pitchFamily="2" charset="77"/>
                        </a:rPr>
                        <a:t>’. ‘-</a:t>
                      </a:r>
                      <a:r>
                        <a:rPr lang="en-GB" sz="1400" baseline="0" err="1">
                          <a:latin typeface="Muli" pitchFamily="2" charset="77"/>
                        </a:rPr>
                        <a:t>ance</a:t>
                      </a:r>
                      <a:r>
                        <a:rPr lang="en-GB" sz="1400" baseline="0">
                          <a:latin typeface="Muli" pitchFamily="2" charset="77"/>
                        </a:rPr>
                        <a:t>’ Is used if there is an ‘a’ or ‘ay’ sound in the right place.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>
                        <a:latin typeface="Muli" pitchFamily="2" charset="77"/>
                      </a:endParaRPr>
                    </a:p>
                    <a:p>
                      <a:r>
                        <a:rPr lang="en-GB" sz="1400" baseline="0">
                          <a:latin typeface="Muli" pitchFamily="2" charset="77"/>
                        </a:rPr>
                        <a:t>Name:</a:t>
                      </a:r>
                      <a:endParaRPr lang="en-GB" sz="1400">
                        <a:latin typeface="Muli" pitchFamily="2" charset="77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List: 8</a:t>
                      </a:r>
                    </a:p>
                  </a:txBody>
                  <a:tcPr marL="91428" marR="91428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8401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>
          <a:xfrm rot="381027">
            <a:off x="6494089" y="2199426"/>
            <a:ext cx="286484" cy="1455539"/>
          </a:xfrm>
          <a:prstGeom prst="rect">
            <a:avLst/>
          </a:prstGeom>
          <a:solidFill>
            <a:srgbClr val="D883FF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4126199"/>
              </p:ext>
            </p:extLst>
          </p:nvPr>
        </p:nvGraphicFramePr>
        <p:xfrm>
          <a:off x="507935" y="1600196"/>
          <a:ext cx="278728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28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brilliance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elegance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extravagance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tolerance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hesitancy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relevancy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vacancy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dominancy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819134"/>
              </p:ext>
            </p:extLst>
          </p:nvPr>
        </p:nvGraphicFramePr>
        <p:xfrm>
          <a:off x="507935" y="325966"/>
          <a:ext cx="9053923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488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890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Stage: 5</a:t>
                      </a:r>
                    </a:p>
                  </a:txBody>
                  <a:tcPr marL="91428" marR="91428"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>
                          <a:latin typeface="Muli" pitchFamily="2" charset="77"/>
                        </a:rPr>
                        <a:t> Rules: Words ending in ‘-</a:t>
                      </a:r>
                      <a:r>
                        <a:rPr lang="en-GB" sz="1400" baseline="0" err="1">
                          <a:latin typeface="Muli" pitchFamily="2" charset="77"/>
                        </a:rPr>
                        <a:t>ance</a:t>
                      </a:r>
                      <a:r>
                        <a:rPr lang="en-GB" sz="1400" baseline="0">
                          <a:latin typeface="Muli" pitchFamily="2" charset="77"/>
                        </a:rPr>
                        <a:t>.’  ‘-</a:t>
                      </a:r>
                      <a:r>
                        <a:rPr lang="en-GB" sz="1400" baseline="0" err="1">
                          <a:latin typeface="Muli" pitchFamily="2" charset="77"/>
                        </a:rPr>
                        <a:t>ance</a:t>
                      </a:r>
                      <a:r>
                        <a:rPr lang="en-GB" sz="1400" baseline="0">
                          <a:latin typeface="Muli" pitchFamily="2" charset="77"/>
                        </a:rPr>
                        <a:t>’ Is used if there is an ‘a’ or ‘ay’ sound in the right place.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>
                        <a:latin typeface="Muli" pitchFamily="2" charset="77"/>
                      </a:endParaRPr>
                    </a:p>
                    <a:p>
                      <a:r>
                        <a:rPr lang="en-GB" sz="1400" baseline="0">
                          <a:latin typeface="Muli" pitchFamily="2" charset="77"/>
                        </a:rPr>
                        <a:t>Name:</a:t>
                      </a:r>
                      <a:endParaRPr lang="en-GB" sz="1400">
                        <a:latin typeface="Muli" pitchFamily="2" charset="77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List: 8</a:t>
                      </a:r>
                    </a:p>
                  </a:txBody>
                  <a:tcPr marL="91428" marR="91428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" name="Right Arrow 13"/>
          <p:cNvSpPr/>
          <p:nvPr/>
        </p:nvSpPr>
        <p:spPr>
          <a:xfrm>
            <a:off x="2993182" y="2057401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2993182" y="2522763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2971414" y="3016709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2971414" y="3453496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2971414" y="3907977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19" name="Right Arrow 18"/>
          <p:cNvSpPr/>
          <p:nvPr/>
        </p:nvSpPr>
        <p:spPr>
          <a:xfrm>
            <a:off x="2971414" y="4359721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20" name="Right Arrow 19"/>
          <p:cNvSpPr/>
          <p:nvPr/>
        </p:nvSpPr>
        <p:spPr>
          <a:xfrm>
            <a:off x="2993182" y="4814202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2993182" y="5268683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2993182" y="5776990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2971414" y="6237511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screen">
            <a:duotone>
              <a:prstClr val="black"/>
              <a:srgbClr val="D883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1087" y="1946924"/>
            <a:ext cx="4033472" cy="317047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rgbClr val="9437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1735" y="5118987"/>
            <a:ext cx="1492176" cy="137577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rgbClr val="9437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9777" y="5105582"/>
            <a:ext cx="1381956" cy="138213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rgbClr val="9437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063818" y="5115894"/>
            <a:ext cx="1382136" cy="1381956"/>
          </a:xfrm>
          <a:prstGeom prst="rect">
            <a:avLst/>
          </a:prstGeom>
        </p:spPr>
      </p:pic>
      <p:sp>
        <p:nvSpPr>
          <p:cNvPr id="30" name="Right Arrow 29"/>
          <p:cNvSpPr/>
          <p:nvPr/>
        </p:nvSpPr>
        <p:spPr>
          <a:xfrm>
            <a:off x="8671551" y="1964885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1" name="Right Arrow 30"/>
          <p:cNvSpPr/>
          <p:nvPr/>
        </p:nvSpPr>
        <p:spPr>
          <a:xfrm>
            <a:off x="8671548" y="2430247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2" name="Right Arrow 31"/>
          <p:cNvSpPr/>
          <p:nvPr/>
        </p:nvSpPr>
        <p:spPr>
          <a:xfrm>
            <a:off x="8649783" y="2924193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3" name="Right Arrow 32"/>
          <p:cNvSpPr/>
          <p:nvPr/>
        </p:nvSpPr>
        <p:spPr>
          <a:xfrm>
            <a:off x="8649783" y="3360980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4" name="Right Arrow 33"/>
          <p:cNvSpPr/>
          <p:nvPr/>
        </p:nvSpPr>
        <p:spPr>
          <a:xfrm>
            <a:off x="8649783" y="3815461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5" name="Right Arrow 34"/>
          <p:cNvSpPr/>
          <p:nvPr/>
        </p:nvSpPr>
        <p:spPr>
          <a:xfrm>
            <a:off x="8649783" y="4267205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6" name="Right Arrow 35"/>
          <p:cNvSpPr/>
          <p:nvPr/>
        </p:nvSpPr>
        <p:spPr>
          <a:xfrm>
            <a:off x="8671548" y="4721686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7" name="Right Arrow 36"/>
          <p:cNvSpPr/>
          <p:nvPr/>
        </p:nvSpPr>
        <p:spPr>
          <a:xfrm>
            <a:off x="8671548" y="5176167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8" name="Right Arrow 37"/>
          <p:cNvSpPr/>
          <p:nvPr/>
        </p:nvSpPr>
        <p:spPr>
          <a:xfrm>
            <a:off x="8671548" y="5660581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9" name="Right Arrow 38"/>
          <p:cNvSpPr/>
          <p:nvPr/>
        </p:nvSpPr>
        <p:spPr>
          <a:xfrm>
            <a:off x="8649783" y="6144995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6580744"/>
              </p:ext>
            </p:extLst>
          </p:nvPr>
        </p:nvGraphicFramePr>
        <p:xfrm>
          <a:off x="9715425" y="1465562"/>
          <a:ext cx="2283353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335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Root Word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abundant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 rot="424549">
            <a:off x="5381323" y="1489637"/>
            <a:ext cx="3102987" cy="738664"/>
          </a:xfrm>
          <a:prstGeom prst="rect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Put your spellings through the machine to find their root words ending in -ant</a:t>
            </a:r>
          </a:p>
        </p:txBody>
      </p:sp>
    </p:spTree>
    <p:extLst>
      <p:ext uri="{BB962C8B-B14F-4D97-AF65-F5344CB8AC3E}">
        <p14:creationId xmlns:p14="http://schemas.microsoft.com/office/powerpoint/2010/main" val="18197461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>
          <a:xfrm rot="381027">
            <a:off x="6494089" y="2199426"/>
            <a:ext cx="286484" cy="1455539"/>
          </a:xfrm>
          <a:prstGeom prst="rect">
            <a:avLst/>
          </a:prstGeom>
          <a:solidFill>
            <a:srgbClr val="D883FF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7935" y="1600196"/>
          <a:ext cx="278728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28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 marL="91428" marR="91428"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brilliance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elegance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extravagance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tolerance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hesitancy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relevancy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vacancy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dominancy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abundancy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7027108"/>
              </p:ext>
            </p:extLst>
          </p:nvPr>
        </p:nvGraphicFramePr>
        <p:xfrm>
          <a:off x="507935" y="325966"/>
          <a:ext cx="9053923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488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890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Stage: 5</a:t>
                      </a:r>
                    </a:p>
                  </a:txBody>
                  <a:tcPr marL="91428" marR="91428"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>
                          <a:latin typeface="Muli" pitchFamily="2" charset="77"/>
                        </a:rPr>
                        <a:t> Rules: Words ending in ‘-</a:t>
                      </a:r>
                      <a:r>
                        <a:rPr lang="en-GB" sz="1400" baseline="0" err="1">
                          <a:latin typeface="Muli" pitchFamily="2" charset="77"/>
                        </a:rPr>
                        <a:t>ance</a:t>
                      </a:r>
                      <a:r>
                        <a:rPr lang="en-GB" sz="1400" baseline="0">
                          <a:latin typeface="Muli" pitchFamily="2" charset="77"/>
                        </a:rPr>
                        <a:t>.’  ‘-</a:t>
                      </a:r>
                      <a:r>
                        <a:rPr lang="en-GB" sz="1400" baseline="0" err="1">
                          <a:latin typeface="Muli" pitchFamily="2" charset="77"/>
                        </a:rPr>
                        <a:t>ance</a:t>
                      </a:r>
                      <a:r>
                        <a:rPr lang="en-GB" sz="1400" baseline="0">
                          <a:latin typeface="Muli" pitchFamily="2" charset="77"/>
                        </a:rPr>
                        <a:t>’ Is used if there is an ‘a’ or ‘ay’ sound in the right place.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>
                        <a:latin typeface="Muli" pitchFamily="2" charset="77"/>
                      </a:endParaRPr>
                    </a:p>
                    <a:p>
                      <a:r>
                        <a:rPr lang="en-GB" sz="1400" baseline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Answers: </a:t>
                      </a:r>
                      <a:endParaRPr lang="en-GB" sz="1400">
                        <a:solidFill>
                          <a:srgbClr val="FF3860"/>
                        </a:solidFill>
                        <a:latin typeface="Muli" pitchFamily="2" charset="77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>
                          <a:latin typeface="Muli" pitchFamily="2" charset="77"/>
                        </a:rPr>
                        <a:t>List: 8</a:t>
                      </a:r>
                    </a:p>
                  </a:txBody>
                  <a:tcPr marL="91428" marR="91428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" name="Right Arrow 13"/>
          <p:cNvSpPr/>
          <p:nvPr/>
        </p:nvSpPr>
        <p:spPr>
          <a:xfrm>
            <a:off x="2993182" y="2057401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2993182" y="2522763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2971414" y="3016709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2971414" y="3453496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2971414" y="3907977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19" name="Right Arrow 18"/>
          <p:cNvSpPr/>
          <p:nvPr/>
        </p:nvSpPr>
        <p:spPr>
          <a:xfrm>
            <a:off x="2971414" y="4359721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20" name="Right Arrow 19"/>
          <p:cNvSpPr/>
          <p:nvPr/>
        </p:nvSpPr>
        <p:spPr>
          <a:xfrm>
            <a:off x="2993182" y="4814202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2993182" y="5268683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2993182" y="5776990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2971414" y="6237511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screen">
            <a:duotone>
              <a:prstClr val="black"/>
              <a:srgbClr val="D883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1087" y="1946924"/>
            <a:ext cx="4033472" cy="317047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rgbClr val="9437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1735" y="5118987"/>
            <a:ext cx="1492176" cy="137577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rgbClr val="9437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9777" y="5105582"/>
            <a:ext cx="1381956" cy="138213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rgbClr val="9437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063818" y="5115894"/>
            <a:ext cx="1382136" cy="1381956"/>
          </a:xfrm>
          <a:prstGeom prst="rect">
            <a:avLst/>
          </a:prstGeom>
        </p:spPr>
      </p:pic>
      <p:sp>
        <p:nvSpPr>
          <p:cNvPr id="30" name="Right Arrow 29"/>
          <p:cNvSpPr/>
          <p:nvPr/>
        </p:nvSpPr>
        <p:spPr>
          <a:xfrm>
            <a:off x="8671551" y="1964885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1" name="Right Arrow 30"/>
          <p:cNvSpPr/>
          <p:nvPr/>
        </p:nvSpPr>
        <p:spPr>
          <a:xfrm>
            <a:off x="8671548" y="2430247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2" name="Right Arrow 31"/>
          <p:cNvSpPr/>
          <p:nvPr/>
        </p:nvSpPr>
        <p:spPr>
          <a:xfrm>
            <a:off x="8649783" y="2924193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3" name="Right Arrow 32"/>
          <p:cNvSpPr/>
          <p:nvPr/>
        </p:nvSpPr>
        <p:spPr>
          <a:xfrm>
            <a:off x="8649783" y="3360980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4" name="Right Arrow 33"/>
          <p:cNvSpPr/>
          <p:nvPr/>
        </p:nvSpPr>
        <p:spPr>
          <a:xfrm>
            <a:off x="8649783" y="3815461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5" name="Right Arrow 34"/>
          <p:cNvSpPr/>
          <p:nvPr/>
        </p:nvSpPr>
        <p:spPr>
          <a:xfrm>
            <a:off x="8649783" y="4267205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6" name="Right Arrow 35"/>
          <p:cNvSpPr/>
          <p:nvPr/>
        </p:nvSpPr>
        <p:spPr>
          <a:xfrm>
            <a:off x="8671548" y="4721686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7" name="Right Arrow 36"/>
          <p:cNvSpPr/>
          <p:nvPr/>
        </p:nvSpPr>
        <p:spPr>
          <a:xfrm>
            <a:off x="8671548" y="5176167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8" name="Right Arrow 37"/>
          <p:cNvSpPr/>
          <p:nvPr/>
        </p:nvSpPr>
        <p:spPr>
          <a:xfrm>
            <a:off x="8671548" y="5660581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sp>
        <p:nvSpPr>
          <p:cNvPr id="39" name="Right Arrow 38"/>
          <p:cNvSpPr/>
          <p:nvPr/>
        </p:nvSpPr>
        <p:spPr>
          <a:xfrm>
            <a:off x="8649783" y="6144995"/>
            <a:ext cx="936049" cy="359228"/>
          </a:xfrm>
          <a:prstGeom prst="rightArrow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  <a:latin typeface="Muli" pitchFamily="2" charset="77"/>
            </a:endParaRPr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699686"/>
              </p:ext>
            </p:extLst>
          </p:nvPr>
        </p:nvGraphicFramePr>
        <p:xfrm>
          <a:off x="9715425" y="1465562"/>
          <a:ext cx="2283353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335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Root Word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abundant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brilliant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elegant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err="1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extravegant</a:t>
                      </a:r>
                      <a:endParaRPr lang="en-GB" b="0" i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tolerant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hesitant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relevant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vacant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dominant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>
                          <a:solidFill>
                            <a:srgbClr val="FF3860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abundant</a:t>
                      </a:r>
                    </a:p>
                  </a:txBody>
                  <a:tcPr marL="91428" marR="91428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 rot="424549">
            <a:off x="5381323" y="1489637"/>
            <a:ext cx="3102987" cy="738664"/>
          </a:xfrm>
          <a:prstGeom prst="rect">
            <a:avLst/>
          </a:prstGeom>
          <a:solidFill>
            <a:srgbClr val="D883FF"/>
          </a:solidFill>
          <a:ln>
            <a:solidFill>
              <a:srgbClr val="D883FF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>
                <a:solidFill>
                  <a:prstClr val="black"/>
                </a:solidFill>
                <a:latin typeface="OpenDyslexicAlta" pitchFamily="2" charset="77"/>
                <a:ea typeface="OpenDyslexic" charset="0"/>
                <a:cs typeface="OpenDyslexic" charset="0"/>
              </a:rPr>
              <a:t>Put your spellings through the machine to find their root words ending in -ant</a:t>
            </a:r>
          </a:p>
        </p:txBody>
      </p:sp>
    </p:spTree>
    <p:extLst>
      <p:ext uri="{BB962C8B-B14F-4D97-AF65-F5344CB8AC3E}">
        <p14:creationId xmlns:p14="http://schemas.microsoft.com/office/powerpoint/2010/main" val="22620782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pelling Shed" id="{C4F81C86-5779-0E48-81E5-305447788964}" vid="{2F96E78E-4C51-8449-B2C6-B9B70AAE1C3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398</Words>
  <Application>Microsoft Office PowerPoint</Application>
  <PresentationFormat>Custom</PresentationFormat>
  <Paragraphs>95</Paragraphs>
  <Slides>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Adfield</dc:creator>
  <cp:lastModifiedBy>David Adfield</cp:lastModifiedBy>
  <cp:revision>1</cp:revision>
  <dcterms:created xsi:type="dcterms:W3CDTF">2021-04-12T10:45:53Z</dcterms:created>
  <dcterms:modified xsi:type="dcterms:W3CDTF">2021-04-12T10:46:42Z</dcterms:modified>
</cp:coreProperties>
</file>