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32"/>
  </p:notesMasterIdLst>
  <p:handoutMasterIdLst>
    <p:handoutMasterId r:id="rId33"/>
  </p:handoutMasterIdLst>
  <p:sldIdLst>
    <p:sldId id="536" r:id="rId2"/>
    <p:sldId id="537" r:id="rId3"/>
    <p:sldId id="315" r:id="rId4"/>
    <p:sldId id="316" r:id="rId5"/>
    <p:sldId id="489" r:id="rId6"/>
    <p:sldId id="434" r:id="rId7"/>
    <p:sldId id="276" r:id="rId8"/>
    <p:sldId id="277" r:id="rId9"/>
    <p:sldId id="574" r:id="rId10"/>
    <p:sldId id="317" r:id="rId11"/>
    <p:sldId id="318" r:id="rId12"/>
    <p:sldId id="439" r:id="rId13"/>
    <p:sldId id="278" r:id="rId14"/>
    <p:sldId id="485" r:id="rId15"/>
    <p:sldId id="575" r:id="rId16"/>
    <p:sldId id="321" r:id="rId17"/>
    <p:sldId id="322" r:id="rId18"/>
    <p:sldId id="577" r:id="rId19"/>
    <p:sldId id="493" r:id="rId20"/>
    <p:sldId id="282" r:id="rId21"/>
    <p:sldId id="283" r:id="rId22"/>
    <p:sldId id="578" r:id="rId23"/>
    <p:sldId id="460" r:id="rId24"/>
    <p:sldId id="461" r:id="rId25"/>
    <p:sldId id="615" r:id="rId26"/>
    <p:sldId id="616" r:id="rId27"/>
    <p:sldId id="540" r:id="rId28"/>
    <p:sldId id="539" r:id="rId29"/>
    <p:sldId id="618" r:id="rId30"/>
    <p:sldId id="619" r:id="rId31"/>
  </p:sldIdLst>
  <p:sldSz cx="12192000" cy="6858000"/>
  <p:notesSz cx="6799263" cy="9929813"/>
  <p:embeddedFontLst>
    <p:embeddedFont>
      <p:font typeface="OpenDyslexicAlta" panose="020B0604020202020204" charset="0"/>
      <p:regular r:id="rId34"/>
      <p:bold r:id="rId35"/>
      <p:italic r:id="rId36"/>
      <p:boldItalic r:id="rId37"/>
    </p:embeddedFont>
    <p:embeddedFont>
      <p:font typeface="Calibri" panose="020F0502020204030204" pitchFamily="34" charset="0"/>
      <p:regular r:id="rId38"/>
      <p:bold r:id="rId39"/>
      <p:italic r:id="rId40"/>
      <p:boldItalic r:id="rId41"/>
    </p:embeddedFont>
    <p:embeddedFont>
      <p:font typeface="Muli" panose="020B0604020202020204" charset="0"/>
      <p:regular r:id="rId42"/>
      <p:bold r:id="rId43"/>
    </p:embeddedFont>
    <p:embeddedFont>
      <p:font typeface="Cookies" panose="020B0604020202020204"/>
      <p:regular r:id="rId44"/>
    </p:embeddedFont>
    <p:embeddedFont>
      <p:font typeface="OpenDyslexic" panose="020B0604020202020204" charset="0"/>
      <p:regular r:id="rId45"/>
      <p:bold r:id="rId46"/>
      <p:italic r:id="rId47"/>
      <p:boldItalic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D883FF"/>
    <a:srgbClr val="8FAADC"/>
    <a:srgbClr val="68C7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1944" autoAdjust="0"/>
    <p:restoredTop sz="86259" autoAdjust="0"/>
  </p:normalViewPr>
  <p:slideViewPr>
    <p:cSldViewPr snapToGrid="0" snapToObjects="1">
      <p:cViewPr>
        <p:scale>
          <a:sx n="70" d="100"/>
          <a:sy n="70" d="100"/>
        </p:scale>
        <p:origin x="-58" y="974"/>
      </p:cViewPr>
      <p:guideLst>
        <p:guide orient="horz" pos="2160"/>
        <p:guide pos="3840"/>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 Id="rId46"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1.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AC86F298-EB3E-D446-A729-C248AB8A5D7E}"/>
              </a:ext>
            </a:extLst>
          </p:cNvPr>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latin typeface="Muli" pitchFamily="2" charset="77"/>
            </a:endParaRPr>
          </a:p>
        </p:txBody>
      </p:sp>
      <p:sp>
        <p:nvSpPr>
          <p:cNvPr id="3" name="Date Placeholder 2">
            <a:extLst>
              <a:ext uri="{FF2B5EF4-FFF2-40B4-BE49-F238E27FC236}">
                <a16:creationId xmlns="" xmlns:a16="http://schemas.microsoft.com/office/drawing/2014/main" id="{F37BEABC-4AC1-4C4F-BDDB-0B8FF7D20C2C}"/>
              </a:ext>
            </a:extLst>
          </p:cNvPr>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27/10/2020</a:t>
            </a:fld>
            <a:endParaRPr lang="en-GB">
              <a:latin typeface="Muli" pitchFamily="2" charset="77"/>
            </a:endParaRPr>
          </a:p>
        </p:txBody>
      </p:sp>
      <p:sp>
        <p:nvSpPr>
          <p:cNvPr id="4" name="Footer Placeholder 3">
            <a:extLst>
              <a:ext uri="{FF2B5EF4-FFF2-40B4-BE49-F238E27FC236}">
                <a16:creationId xmlns="" xmlns:a16="http://schemas.microsoft.com/office/drawing/2014/main" id="{67DF2A76-21C6-4F49-AC41-288B2976B3A3}"/>
              </a:ext>
            </a:extLst>
          </p:cNvPr>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latin typeface="Muli" pitchFamily="2" charset="77"/>
            </a:endParaRPr>
          </a:p>
        </p:txBody>
      </p:sp>
      <p:sp>
        <p:nvSpPr>
          <p:cNvPr id="5" name="Slide Number Placeholder 4">
            <a:extLst>
              <a:ext uri="{FF2B5EF4-FFF2-40B4-BE49-F238E27FC236}">
                <a16:creationId xmlns="" xmlns:a16="http://schemas.microsoft.com/office/drawing/2014/main" id="{B0984667-866C-EF45-A262-122686295C40}"/>
              </a:ext>
            </a:extLst>
          </p:cNvPr>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b="0" i="0">
                <a:latin typeface="Muli" pitchFamily="2" charset="77"/>
              </a:defRPr>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27/10/2020</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b="0" i="0">
                <a:latin typeface="Muli" pitchFamily="2" charset="77"/>
              </a:defRPr>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850880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F49B26B-16D5-6F4D-96FE-A3FD21D929F8}" type="slidenum">
              <a:rPr lang="en-GB" smtClean="0"/>
              <a:t>2</a:t>
            </a:fld>
            <a:endParaRPr lang="en-GB"/>
          </a:p>
        </p:txBody>
      </p:sp>
    </p:spTree>
    <p:extLst>
      <p:ext uri="{BB962C8B-B14F-4D97-AF65-F5344CB8AC3E}">
        <p14:creationId xmlns:p14="http://schemas.microsoft.com/office/powerpoint/2010/main" val="213662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4017063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3194645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263162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1766397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11</a:t>
            </a:fld>
            <a:endParaRPr lang="en-GB"/>
          </a:p>
        </p:txBody>
      </p:sp>
    </p:spTree>
    <p:extLst>
      <p:ext uri="{BB962C8B-B14F-4D97-AF65-F5344CB8AC3E}">
        <p14:creationId xmlns:p14="http://schemas.microsoft.com/office/powerpoint/2010/main" val="3378540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C7C66A0-413B-D942-BD25-075929779430}" type="slidenum">
              <a:rPr lang="en-GB" smtClean="0"/>
              <a:pPr/>
              <a:t>15</a:t>
            </a:fld>
            <a:endParaRPr lang="en-GB"/>
          </a:p>
        </p:txBody>
      </p:sp>
    </p:spTree>
    <p:extLst>
      <p:ext uri="{BB962C8B-B14F-4D97-AF65-F5344CB8AC3E}">
        <p14:creationId xmlns:p14="http://schemas.microsoft.com/office/powerpoint/2010/main" val="834616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16</a:t>
            </a:fld>
            <a:endParaRPr lang="en-GB"/>
          </a:p>
        </p:txBody>
      </p:sp>
    </p:spTree>
    <p:extLst>
      <p:ext uri="{BB962C8B-B14F-4D97-AF65-F5344CB8AC3E}">
        <p14:creationId xmlns:p14="http://schemas.microsoft.com/office/powerpoint/2010/main" val="1513928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17</a:t>
            </a:fld>
            <a:endParaRPr lang="en-GB"/>
          </a:p>
        </p:txBody>
      </p:sp>
    </p:spTree>
    <p:extLst>
      <p:ext uri="{BB962C8B-B14F-4D97-AF65-F5344CB8AC3E}">
        <p14:creationId xmlns:p14="http://schemas.microsoft.com/office/powerpoint/2010/main" val="33564211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18</a:t>
            </a:fld>
            <a:endParaRPr lang="en-GB"/>
          </a:p>
        </p:txBody>
      </p:sp>
    </p:spTree>
    <p:extLst>
      <p:ext uri="{BB962C8B-B14F-4D97-AF65-F5344CB8AC3E}">
        <p14:creationId xmlns:p14="http://schemas.microsoft.com/office/powerpoint/2010/main" val="1394915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23874452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23</a:t>
            </a:fld>
            <a:endParaRPr lang="en-GB"/>
          </a:p>
        </p:txBody>
      </p:sp>
    </p:spTree>
    <p:extLst>
      <p:ext uri="{BB962C8B-B14F-4D97-AF65-F5344CB8AC3E}">
        <p14:creationId xmlns:p14="http://schemas.microsoft.com/office/powerpoint/2010/main" val="2202758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17301778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18" name="Rectangle 17">
            <a:extLst>
              <a:ext uri="{FF2B5EF4-FFF2-40B4-BE49-F238E27FC236}">
                <a16:creationId xmlns=""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pic>
        <p:nvPicPr>
          <p:cNvPr id="9" name="Picture 8">
            <a:extLst>
              <a:ext uri="{FF2B5EF4-FFF2-40B4-BE49-F238E27FC236}">
                <a16:creationId xmlns=""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a:latin typeface="Muli" pitchFamily="2" charset="77"/>
              </a:rPr>
              <a:t>Stage:</a:t>
            </a:r>
          </a:p>
        </p:txBody>
      </p:sp>
      <p:sp>
        <p:nvSpPr>
          <p:cNvPr id="16" name="Text Placeholder 13">
            <a:extLst>
              <a:ext uri="{FF2B5EF4-FFF2-40B4-BE49-F238E27FC236}">
                <a16:creationId xmlns=""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1287969327"/>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4129481148"/>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3322346361"/>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158844199"/>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83103548"/>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85982183"/>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204163868"/>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582151694"/>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2428086707"/>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496181646"/>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887969453"/>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773784806"/>
                  </a:ext>
                </a:extLst>
              </a:tr>
              <a:tr h="457200">
                <a:tc>
                  <a:txBody>
                    <a:bodyPr/>
                    <a:lstStyle/>
                    <a:p>
                      <a:endParaRPr lang="en-GB" sz="1600"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659827967"/>
                  </a:ext>
                </a:extLst>
              </a:tr>
            </a:tbl>
          </a:graphicData>
        </a:graphic>
      </p:graphicFrame>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graphicFrame>
        <p:nvGraphicFramePr>
          <p:cNvPr id="13" name="Table 12">
            <a:extLst>
              <a:ext uri="{FF2B5EF4-FFF2-40B4-BE49-F238E27FC236}">
                <a16:creationId xmlns=""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2046192478"/>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gridCol w="27876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a:solidFill>
                      <a:srgbClr val="D883FF"/>
                    </a:solidFill>
                  </a:tcPr>
                </a:tc>
                <a:extLst>
                  <a:ext uri="{0D108BD9-81ED-4DB2-BD59-A6C34878D82A}">
                    <a16:rowId xmlns="" xmlns:a16="http://schemas.microsoft.com/office/drawing/2014/main" val="10000"/>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7" name="Table 6">
            <a:extLst>
              <a:ext uri="{FF2B5EF4-FFF2-40B4-BE49-F238E27FC236}">
                <a16:creationId xmlns=""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9" name="Text Placeholder 8">
            <a:extLst>
              <a:ext uri="{FF2B5EF4-FFF2-40B4-BE49-F238E27FC236}">
                <a16:creationId xmlns=""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pic>
        <p:nvPicPr>
          <p:cNvPr id="8" name="Picture 7">
            <a:extLst>
              <a:ext uri="{FF2B5EF4-FFF2-40B4-BE49-F238E27FC236}">
                <a16:creationId xmlns=""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27/10/2020</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a:solidFill>
                  <a:schemeClr val="bg1"/>
                </a:solidFill>
                <a:effectLst>
                  <a:outerShdw blurRad="50800" dist="50800" dir="5400000" algn="ctr" rotWithShape="0">
                    <a:schemeClr val="tx1">
                      <a:alpha val="39000"/>
                    </a:schemeClr>
                  </a:outerShdw>
                </a:effectLst>
                <a:latin typeface="Cookies" pitchFamily="2" charset="0"/>
              </a:rPr>
              <a:t>Stage 5</a:t>
            </a:r>
          </a:p>
        </p:txBody>
      </p:sp>
      <p:pic>
        <p:nvPicPr>
          <p:cNvPr id="31" name="Picture 30">
            <a:extLst>
              <a:ext uri="{FF2B5EF4-FFF2-40B4-BE49-F238E27FC236}">
                <a16:creationId xmlns=""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a:solidFill>
                  <a:schemeClr val="bg1"/>
                </a:solidFill>
                <a:latin typeface="Muli" pitchFamily="2" charset="77"/>
              </a:rPr>
              <a:t>Spelling Scheme of Work</a:t>
            </a:r>
          </a:p>
        </p:txBody>
      </p:sp>
      <p:sp>
        <p:nvSpPr>
          <p:cNvPr id="9" name="TextBox 8">
            <a:extLst>
              <a:ext uri="{FF2B5EF4-FFF2-40B4-BE49-F238E27FC236}">
                <a16:creationId xmlns="" xmlns:a16="http://schemas.microsoft.com/office/drawing/2014/main" id="{B510B178-264B-EB45-8E52-86150CA95EAD}"/>
              </a:ext>
            </a:extLst>
          </p:cNvPr>
          <p:cNvSpPr txBox="1"/>
          <p:nvPr/>
        </p:nvSpPr>
        <p:spPr>
          <a:xfrm>
            <a:off x="11207262" y="6596390"/>
            <a:ext cx="984738" cy="261610"/>
          </a:xfrm>
          <a:prstGeom prst="rect">
            <a:avLst/>
          </a:prstGeom>
          <a:noFill/>
        </p:spPr>
        <p:txBody>
          <a:bodyPr wrap="square" rtlCol="0">
            <a:spAutoFit/>
          </a:bodyPr>
          <a:lstStyle/>
          <a:p>
            <a:pPr algn="r"/>
            <a:r>
              <a:rPr lang="en-GB" sz="1100">
                <a:solidFill>
                  <a:schemeClr val="bg1"/>
                </a:solidFill>
                <a:latin typeface="Muli" pitchFamily="2" charset="77"/>
              </a:rPr>
              <a:t>19/06/19</a:t>
            </a:r>
          </a:p>
        </p:txBody>
      </p:sp>
    </p:spTree>
    <p:extLst>
      <p:ext uri="{BB962C8B-B14F-4D97-AF65-F5344CB8AC3E}">
        <p14:creationId xmlns:p14="http://schemas.microsoft.com/office/powerpoint/2010/main" val="1280848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a:t>Spelling lists – Stage 5</a:t>
            </a:r>
          </a:p>
        </p:txBody>
      </p:sp>
      <p:sp>
        <p:nvSpPr>
          <p:cNvPr id="3" name="Content Placeholder 2">
            <a:extLst>
              <a:ext uri="{FF2B5EF4-FFF2-40B4-BE49-F238E27FC236}">
                <a16:creationId xmlns=""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750">
                <a:latin typeface="Muli" pitchFamily="2" charset="77"/>
              </a:rPr>
              <a:t>Spelling Rules: Words ending in ‘-</a:t>
            </a:r>
            <a:r>
              <a:rPr lang="en-GB" sz="750" err="1">
                <a:latin typeface="Muli" pitchFamily="2" charset="77"/>
              </a:rPr>
              <a:t>ious</a:t>
            </a:r>
            <a:r>
              <a:rPr lang="en-GB" sz="750">
                <a:latin typeface="Muli" pitchFamily="2" charset="77"/>
              </a:rPr>
              <a:t>.’</a:t>
            </a:r>
          </a:p>
          <a:p>
            <a:pPr marL="514350" indent="-514350">
              <a:buFont typeface="+mj-lt"/>
              <a:buAutoNum type="arabicPeriod"/>
            </a:pPr>
            <a:r>
              <a:rPr lang="en-GB" sz="750">
                <a:latin typeface="Muli" pitchFamily="2" charset="77"/>
              </a:rPr>
              <a:t>Spelling Rules: Words ending in ‘–</a:t>
            </a:r>
            <a:r>
              <a:rPr lang="en-GB" sz="750" err="1">
                <a:latin typeface="Muli" pitchFamily="2" charset="77"/>
              </a:rPr>
              <a:t>cious</a:t>
            </a:r>
            <a:r>
              <a:rPr lang="en-GB" sz="750">
                <a:latin typeface="Muli" pitchFamily="2" charset="77"/>
              </a:rPr>
              <a:t>.’  If the root word ends in –</a:t>
            </a:r>
            <a:r>
              <a:rPr lang="en-GB" sz="750" err="1">
                <a:latin typeface="Muli" pitchFamily="2" charset="77"/>
              </a:rPr>
              <a:t>ce</a:t>
            </a:r>
            <a:r>
              <a:rPr lang="en-GB" sz="750">
                <a:latin typeface="Muli" pitchFamily="2" charset="77"/>
              </a:rPr>
              <a:t> the sound is usually spelled ‘-</a:t>
            </a:r>
            <a:r>
              <a:rPr lang="en-GB" sz="750" err="1">
                <a:latin typeface="Muli" pitchFamily="2" charset="77"/>
              </a:rPr>
              <a:t>cious</a:t>
            </a:r>
            <a:r>
              <a:rPr lang="en-GB" sz="750">
                <a:latin typeface="Muli" pitchFamily="2" charset="77"/>
              </a:rPr>
              <a:t>.’</a:t>
            </a:r>
          </a:p>
          <a:p>
            <a:pPr marL="514350" indent="-514350">
              <a:buFont typeface="+mj-lt"/>
              <a:buAutoNum type="arabicPeriod"/>
            </a:pPr>
            <a:r>
              <a:rPr lang="en-GB" sz="750">
                <a:latin typeface="Muli" pitchFamily="2" charset="77"/>
              </a:rPr>
              <a:t>Spelling Rules: Ending ‘-</a:t>
            </a:r>
            <a:r>
              <a:rPr lang="en-GB" sz="750" err="1">
                <a:latin typeface="Muli" pitchFamily="2" charset="77"/>
              </a:rPr>
              <a:t>cial</a:t>
            </a:r>
            <a:r>
              <a:rPr lang="en-GB" sz="750">
                <a:latin typeface="Muli" pitchFamily="2" charset="77"/>
              </a:rPr>
              <a:t>’ and ‘-</a:t>
            </a:r>
            <a:r>
              <a:rPr lang="en-GB" sz="750" err="1">
                <a:latin typeface="Muli" pitchFamily="2" charset="77"/>
              </a:rPr>
              <a:t>tial</a:t>
            </a:r>
            <a:r>
              <a:rPr lang="en-GB" sz="750">
                <a:latin typeface="Muli" pitchFamily="2" charset="77"/>
              </a:rPr>
              <a:t>.’  After a vowel ‘-</a:t>
            </a:r>
            <a:r>
              <a:rPr lang="en-GB" sz="750" err="1">
                <a:latin typeface="Muli" pitchFamily="2" charset="77"/>
              </a:rPr>
              <a:t>cial</a:t>
            </a:r>
            <a:r>
              <a:rPr lang="en-GB" sz="750">
                <a:latin typeface="Muli" pitchFamily="2" charset="77"/>
              </a:rPr>
              <a:t>’ is most common and ‘-</a:t>
            </a:r>
            <a:r>
              <a:rPr lang="en-GB" sz="750" err="1">
                <a:latin typeface="Muli" pitchFamily="2" charset="77"/>
              </a:rPr>
              <a:t>itial</a:t>
            </a:r>
            <a:r>
              <a:rPr lang="en-GB" sz="750">
                <a:latin typeface="Muli" pitchFamily="2" charset="77"/>
              </a:rPr>
              <a:t>’ after a consonant.  But there are many exceptions. </a:t>
            </a:r>
          </a:p>
          <a:p>
            <a:pPr marL="514350" indent="-514350">
              <a:buFont typeface="+mj-lt"/>
              <a:buAutoNum type="arabicPeriod"/>
            </a:pPr>
            <a:r>
              <a:rPr lang="en-GB" sz="750">
                <a:latin typeface="Muli" pitchFamily="2" charset="77"/>
              </a:rPr>
              <a:t>Spelling Rules: Ending ‘-</a:t>
            </a:r>
            <a:r>
              <a:rPr lang="en-GB" sz="750" err="1">
                <a:latin typeface="Muli" pitchFamily="2" charset="77"/>
              </a:rPr>
              <a:t>cial</a:t>
            </a:r>
            <a:r>
              <a:rPr lang="en-GB" sz="750">
                <a:latin typeface="Muli" pitchFamily="2" charset="77"/>
              </a:rPr>
              <a:t>’ and ‘-</a:t>
            </a:r>
            <a:r>
              <a:rPr lang="en-GB" sz="750" err="1">
                <a:latin typeface="Muli" pitchFamily="2" charset="77"/>
              </a:rPr>
              <a:t>tial</a:t>
            </a:r>
            <a:r>
              <a:rPr lang="en-GB" sz="750">
                <a:latin typeface="Muli" pitchFamily="2" charset="77"/>
              </a:rPr>
              <a:t>.’  After a vowel ‘-</a:t>
            </a:r>
            <a:r>
              <a:rPr lang="en-GB" sz="750" err="1">
                <a:latin typeface="Muli" pitchFamily="2" charset="77"/>
              </a:rPr>
              <a:t>cial</a:t>
            </a:r>
            <a:r>
              <a:rPr lang="en-GB" sz="750">
                <a:latin typeface="Muli" pitchFamily="2" charset="77"/>
              </a:rPr>
              <a:t>’ is most common and ‘-</a:t>
            </a:r>
            <a:r>
              <a:rPr lang="en-GB" sz="750" err="1">
                <a:latin typeface="Muli" pitchFamily="2" charset="77"/>
              </a:rPr>
              <a:t>itial</a:t>
            </a:r>
            <a:r>
              <a:rPr lang="en-GB" sz="750">
                <a:latin typeface="Muli" pitchFamily="2" charset="77"/>
              </a:rPr>
              <a:t>’ after a consonant.  But there are many exceptions. </a:t>
            </a:r>
          </a:p>
          <a:p>
            <a:pPr marL="514350" indent="-514350">
              <a:buFont typeface="+mj-lt"/>
              <a:buAutoNum type="arabicPeriod"/>
            </a:pPr>
            <a:r>
              <a:rPr lang="en-GB" sz="750">
                <a:latin typeface="Muli" pitchFamily="2" charset="77"/>
              </a:rPr>
              <a:t>Spelling Rules: Ending ‘-</a:t>
            </a:r>
            <a:r>
              <a:rPr lang="en-GB" sz="750" err="1">
                <a:latin typeface="Muli" pitchFamily="2" charset="77"/>
              </a:rPr>
              <a:t>cial</a:t>
            </a:r>
            <a:r>
              <a:rPr lang="en-GB" sz="750">
                <a:latin typeface="Muli" pitchFamily="2" charset="77"/>
              </a:rPr>
              <a:t>’ and ‘-</a:t>
            </a:r>
            <a:r>
              <a:rPr lang="en-GB" sz="750" err="1">
                <a:latin typeface="Muli" pitchFamily="2" charset="77"/>
              </a:rPr>
              <a:t>tial</a:t>
            </a:r>
            <a:r>
              <a:rPr lang="en-GB" sz="750">
                <a:latin typeface="Muli" pitchFamily="2" charset="77"/>
              </a:rPr>
              <a:t>.’  After a vowel ‘-</a:t>
            </a:r>
            <a:r>
              <a:rPr lang="en-GB" sz="750" err="1">
                <a:latin typeface="Muli" pitchFamily="2" charset="77"/>
              </a:rPr>
              <a:t>cial</a:t>
            </a:r>
            <a:r>
              <a:rPr lang="en-GB" sz="750">
                <a:latin typeface="Muli" pitchFamily="2" charset="77"/>
              </a:rPr>
              <a:t>’ is most common and ‘-</a:t>
            </a:r>
            <a:r>
              <a:rPr lang="en-GB" sz="750" err="1">
                <a:latin typeface="Muli" pitchFamily="2" charset="77"/>
              </a:rPr>
              <a:t>itial</a:t>
            </a:r>
            <a:r>
              <a:rPr lang="en-GB" sz="750">
                <a:latin typeface="Muli" pitchFamily="2" charset="77"/>
              </a:rPr>
              <a:t>’ after a consonant.  But there are many exceptions. </a:t>
            </a:r>
          </a:p>
          <a:p>
            <a:pPr marL="514350" indent="-514350">
              <a:buFont typeface="+mj-lt"/>
              <a:buAutoNum type="arabicPeriod"/>
            </a:pPr>
            <a:r>
              <a:rPr lang="en-GB" sz="750">
                <a:latin typeface="Muli" pitchFamily="2" charset="77"/>
              </a:rPr>
              <a:t>Challenge words</a:t>
            </a:r>
          </a:p>
          <a:p>
            <a:pPr marL="514350" indent="-514350">
              <a:buFont typeface="+mj-lt"/>
              <a:buAutoNum type="arabicPeriod"/>
            </a:pPr>
            <a:r>
              <a:rPr lang="en-GB" sz="750">
                <a:latin typeface="Muli" pitchFamily="2" charset="77"/>
              </a:rPr>
              <a:t>Spelling Rules: Words ending in ‘-ant.’  ‘-ant’ Is used if there is an ‘a’ or ‘ay’ sound in the right place. </a:t>
            </a:r>
          </a:p>
          <a:p>
            <a:pPr marL="514350" indent="-514350">
              <a:buFont typeface="+mj-lt"/>
              <a:buAutoNum type="arabicPeriod"/>
            </a:pPr>
            <a:r>
              <a:rPr lang="en-GB" sz="750">
                <a:latin typeface="Muli" pitchFamily="2" charset="77"/>
              </a:rPr>
              <a:t>Spelling Rules: Words ending in ‘-</a:t>
            </a:r>
            <a:r>
              <a:rPr lang="en-GB" sz="750" err="1">
                <a:latin typeface="Muli" pitchFamily="2" charset="77"/>
              </a:rPr>
              <a:t>ance</a:t>
            </a:r>
            <a:r>
              <a:rPr lang="en-GB" sz="750">
                <a:latin typeface="Muli" pitchFamily="2" charset="77"/>
              </a:rPr>
              <a:t>.’  ‘-</a:t>
            </a:r>
            <a:r>
              <a:rPr lang="en-GB" sz="750" err="1">
                <a:latin typeface="Muli" pitchFamily="2" charset="77"/>
              </a:rPr>
              <a:t>ance</a:t>
            </a:r>
            <a:r>
              <a:rPr lang="en-GB" sz="750">
                <a:latin typeface="Muli" pitchFamily="2" charset="77"/>
              </a:rPr>
              <a:t>’ Is used if there is an ‘a’ or ‘ay’ sound in the right place. </a:t>
            </a:r>
          </a:p>
          <a:p>
            <a:pPr marL="514350" indent="-514350">
              <a:buFont typeface="+mj-lt"/>
              <a:buAutoNum type="arabicPeriod"/>
            </a:pPr>
            <a:r>
              <a:rPr lang="en-GB" sz="750">
                <a:latin typeface="Muli" pitchFamily="2" charset="77"/>
              </a:rPr>
              <a:t>Spelling Rules: Use –</a:t>
            </a:r>
            <a:r>
              <a:rPr lang="en-GB" sz="750" err="1">
                <a:latin typeface="Muli" pitchFamily="2" charset="77"/>
              </a:rPr>
              <a:t>ent</a:t>
            </a:r>
            <a:r>
              <a:rPr lang="en-GB" sz="750">
                <a:latin typeface="Muli" pitchFamily="2" charset="77"/>
              </a:rPr>
              <a:t> and -</a:t>
            </a:r>
            <a:r>
              <a:rPr lang="en-GB" sz="750" err="1">
                <a:latin typeface="Muli" pitchFamily="2" charset="77"/>
              </a:rPr>
              <a:t>ence</a:t>
            </a:r>
            <a:r>
              <a:rPr lang="en-GB" sz="750">
                <a:latin typeface="Muli" pitchFamily="2" charset="77"/>
              </a:rPr>
              <a:t>  after soft c (/s/ sound), soft g (/j/ sound) and qu.  There many exceptions to this rule. </a:t>
            </a:r>
          </a:p>
          <a:p>
            <a:pPr marL="514350" indent="-514350">
              <a:buFont typeface="+mj-lt"/>
              <a:buAutoNum type="arabicPeriod"/>
            </a:pPr>
            <a:r>
              <a:rPr lang="en-GB" sz="750">
                <a:latin typeface="Muli" pitchFamily="2" charset="77"/>
              </a:rPr>
              <a:t>Spelling Rules:  Words ending in ‘-able’ and ‘-</a:t>
            </a:r>
            <a:r>
              <a:rPr lang="en-GB" sz="750" err="1">
                <a:latin typeface="Muli" pitchFamily="2" charset="77"/>
              </a:rPr>
              <a:t>ible</a:t>
            </a:r>
            <a:r>
              <a:rPr lang="en-GB" sz="750">
                <a:latin typeface="Muli" pitchFamily="2" charset="77"/>
              </a:rPr>
              <a:t>.’  ‘-able’ is used where there is a related word ending ‘-</a:t>
            </a:r>
            <a:r>
              <a:rPr lang="en-GB" sz="750" err="1">
                <a:latin typeface="Muli" pitchFamily="2" charset="77"/>
              </a:rPr>
              <a:t>ation</a:t>
            </a:r>
            <a:r>
              <a:rPr lang="en-GB" sz="750">
                <a:latin typeface="Muli" pitchFamily="2" charset="77"/>
              </a:rPr>
              <a:t>.’</a:t>
            </a:r>
          </a:p>
          <a:p>
            <a:pPr marL="514350" indent="-514350">
              <a:buFont typeface="+mj-lt"/>
              <a:buAutoNum type="arabicPeriod"/>
            </a:pPr>
            <a:r>
              <a:rPr lang="en-GB" sz="750">
                <a:latin typeface="Muli" pitchFamily="2" charset="77"/>
              </a:rPr>
              <a:t>Spelling Rules: Words ending in ‘-ably’ and ‘-</a:t>
            </a:r>
            <a:r>
              <a:rPr lang="en-GB" sz="750" err="1">
                <a:latin typeface="Muli" pitchFamily="2" charset="77"/>
              </a:rPr>
              <a:t>ibly</a:t>
            </a:r>
            <a:r>
              <a:rPr lang="en-GB" sz="750">
                <a:latin typeface="Muli" pitchFamily="2" charset="77"/>
              </a:rPr>
              <a:t>.’  The ‘-able’ ending is usually but not always used if a complete root word can be heard before it.    ‘y’ endings comply with previously learned rules and is replaced with ‘</a:t>
            </a:r>
            <a:r>
              <a:rPr lang="en-GB" sz="750" err="1">
                <a:latin typeface="Muli" pitchFamily="2" charset="77"/>
              </a:rPr>
              <a:t>i</a:t>
            </a:r>
            <a:r>
              <a:rPr lang="en-GB" sz="750">
                <a:latin typeface="Muli" pitchFamily="2" charset="77"/>
              </a:rPr>
              <a:t>’ as in rely &gt; reliably </a:t>
            </a:r>
          </a:p>
          <a:p>
            <a:pPr marL="514350" indent="-514350">
              <a:buFont typeface="+mj-lt"/>
              <a:buAutoNum type="arabicPeriod"/>
            </a:pPr>
            <a:r>
              <a:rPr lang="en-GB" sz="750">
                <a:latin typeface="Muli" pitchFamily="2" charset="77"/>
              </a:rPr>
              <a:t>Challenge Words </a:t>
            </a:r>
          </a:p>
          <a:p>
            <a:pPr marL="514350" indent="-514350">
              <a:buFont typeface="+mj-lt"/>
              <a:buAutoNum type="arabicPeriod"/>
            </a:pPr>
            <a:r>
              <a:rPr lang="en-GB" sz="750">
                <a:latin typeface="Muli" pitchFamily="2" charset="77"/>
              </a:rPr>
              <a:t>Spelling Rules:  Words ending in ‘-able.’  If this is being added to a root word ending in –</a:t>
            </a:r>
            <a:r>
              <a:rPr lang="en-GB" sz="750" err="1">
                <a:latin typeface="Muli" pitchFamily="2" charset="77"/>
              </a:rPr>
              <a:t>ce</a:t>
            </a:r>
            <a:r>
              <a:rPr lang="en-GB" sz="750">
                <a:latin typeface="Muli" pitchFamily="2" charset="77"/>
              </a:rPr>
              <a:t> or –</a:t>
            </a:r>
            <a:r>
              <a:rPr lang="en-GB" sz="750" err="1">
                <a:latin typeface="Muli" pitchFamily="2" charset="77"/>
              </a:rPr>
              <a:t>ge</a:t>
            </a:r>
            <a:r>
              <a:rPr lang="en-GB" sz="750">
                <a:latin typeface="Muli" pitchFamily="2" charset="77"/>
              </a:rPr>
              <a:t> then the e after the c or g is kept other wise they would be said with their hard sounds as in cap and gap. </a:t>
            </a:r>
          </a:p>
          <a:p>
            <a:pPr marL="514350" indent="-514350">
              <a:buFont typeface="+mj-lt"/>
              <a:buAutoNum type="arabicPeriod"/>
            </a:pPr>
            <a:r>
              <a:rPr lang="en-GB" sz="750">
                <a:latin typeface="Muli" pitchFamily="2" charset="77"/>
              </a:rPr>
              <a:t>Spelling Rules: Adverbs of time (temporal adverbs) these are words to develop chronology in writing. </a:t>
            </a:r>
          </a:p>
          <a:p>
            <a:pPr marL="514350" indent="-514350">
              <a:buFont typeface="+mj-lt"/>
              <a:buAutoNum type="arabicPeriod"/>
            </a:pPr>
            <a:r>
              <a:rPr lang="en-GB" sz="750">
                <a:latin typeface="Muli" pitchFamily="2" charset="77"/>
              </a:rPr>
              <a:t>Spelling Rules:  Adding suffixes beginning with vowel letters to words ending in –</a:t>
            </a:r>
            <a:r>
              <a:rPr lang="en-GB" sz="750" err="1">
                <a:latin typeface="Muli" pitchFamily="2" charset="77"/>
              </a:rPr>
              <a:t>fer</a:t>
            </a:r>
            <a:r>
              <a:rPr lang="en-GB" sz="750">
                <a:latin typeface="Muli" pitchFamily="2" charset="77"/>
              </a:rPr>
              <a:t>. The r is doubled if the –</a:t>
            </a:r>
            <a:r>
              <a:rPr lang="en-GB" sz="750" err="1">
                <a:latin typeface="Muli" pitchFamily="2" charset="77"/>
              </a:rPr>
              <a:t>fer</a:t>
            </a:r>
            <a:r>
              <a:rPr lang="en-GB" sz="750">
                <a:latin typeface="Muli" pitchFamily="2" charset="77"/>
              </a:rPr>
              <a:t> is still stressed when the ending is added. If the –</a:t>
            </a:r>
            <a:r>
              <a:rPr lang="en-GB" sz="750" err="1">
                <a:latin typeface="Muli" pitchFamily="2" charset="77"/>
              </a:rPr>
              <a:t>fer</a:t>
            </a:r>
            <a:r>
              <a:rPr lang="en-GB" sz="750">
                <a:latin typeface="Muli" pitchFamily="2" charset="77"/>
              </a:rPr>
              <a:t> is not stressed then the r isn’t doubled. </a:t>
            </a:r>
          </a:p>
          <a:p>
            <a:pPr marL="514350" indent="-514350">
              <a:buFont typeface="+mj-lt"/>
              <a:buAutoNum type="arabicPeriod"/>
            </a:pPr>
            <a:r>
              <a:rPr lang="en-GB" sz="750">
                <a:latin typeface="Muli" pitchFamily="2" charset="77"/>
              </a:rPr>
              <a:t>Spelling Rules: Words with ‘silent’ letters at the start. </a:t>
            </a:r>
          </a:p>
          <a:p>
            <a:pPr marL="514350" indent="-514350">
              <a:buFont typeface="+mj-lt"/>
              <a:buAutoNum type="arabicPeriod"/>
            </a:pPr>
            <a:r>
              <a:rPr lang="en-GB" sz="750">
                <a:latin typeface="Muli" pitchFamily="2" charset="77"/>
              </a:rPr>
              <a:t>Spelling Rules:  Words with ‘silent’ letters (i.e. letters whose presence cannot be predicted from the pronunciation of the word)</a:t>
            </a:r>
          </a:p>
          <a:p>
            <a:pPr marL="514350" indent="-514350">
              <a:buFont typeface="+mj-lt"/>
              <a:buAutoNum type="arabicPeriod"/>
            </a:pPr>
            <a:r>
              <a:rPr lang="en-GB" sz="750">
                <a:latin typeface="Muli" pitchFamily="2" charset="77"/>
              </a:rPr>
              <a:t>Challenge Words</a:t>
            </a:r>
          </a:p>
          <a:p>
            <a:pPr marL="514350" indent="-514350">
              <a:buFont typeface="+mj-lt"/>
              <a:buAutoNum type="arabicPeriod"/>
            </a:pPr>
            <a:r>
              <a:rPr lang="en-GB" sz="750">
                <a:latin typeface="Muli" pitchFamily="2" charset="77"/>
              </a:rPr>
              <a:t>Spelling Rules:  Words spelled with ’</a:t>
            </a:r>
            <a:r>
              <a:rPr lang="en-GB" sz="750" err="1">
                <a:latin typeface="Muli" pitchFamily="2" charset="77"/>
              </a:rPr>
              <a:t>ie</a:t>
            </a:r>
            <a:r>
              <a:rPr lang="en-GB" sz="750">
                <a:latin typeface="Muli" pitchFamily="2" charset="77"/>
              </a:rPr>
              <a:t>’ after c.</a:t>
            </a:r>
          </a:p>
          <a:p>
            <a:pPr marL="514350" indent="-514350">
              <a:buFont typeface="+mj-lt"/>
              <a:buAutoNum type="arabicPeriod"/>
            </a:pPr>
            <a:r>
              <a:rPr lang="en-GB" sz="750">
                <a:latin typeface="Muli" pitchFamily="2" charset="77"/>
              </a:rPr>
              <a:t>Spelling Rules:  Words with the ‘</a:t>
            </a:r>
            <a:r>
              <a:rPr lang="en-GB" sz="750" err="1">
                <a:latin typeface="Muli" pitchFamily="2" charset="77"/>
              </a:rPr>
              <a:t>ee</a:t>
            </a:r>
            <a:r>
              <a:rPr lang="en-GB" sz="750">
                <a:latin typeface="Muli" pitchFamily="2" charset="77"/>
              </a:rPr>
              <a:t>’ sound spelled </a:t>
            </a:r>
            <a:r>
              <a:rPr lang="en-GB" sz="750" err="1">
                <a:latin typeface="Muli" pitchFamily="2" charset="77"/>
              </a:rPr>
              <a:t>ei</a:t>
            </a:r>
            <a:r>
              <a:rPr lang="en-GB" sz="750">
                <a:latin typeface="Muli" pitchFamily="2" charset="77"/>
              </a:rPr>
              <a:t> after c. The ‘</a:t>
            </a:r>
            <a:r>
              <a:rPr lang="en-GB" sz="750" err="1">
                <a:latin typeface="Muli" pitchFamily="2" charset="77"/>
              </a:rPr>
              <a:t>i</a:t>
            </a:r>
            <a:r>
              <a:rPr lang="en-GB" sz="750">
                <a:latin typeface="Muli" pitchFamily="2" charset="77"/>
              </a:rPr>
              <a:t> before e except after c’ rule applies to words where the sound spelled by </a:t>
            </a:r>
            <a:r>
              <a:rPr lang="en-GB" sz="750" err="1">
                <a:latin typeface="Muli" pitchFamily="2" charset="77"/>
              </a:rPr>
              <a:t>ei</a:t>
            </a:r>
            <a:r>
              <a:rPr lang="en-GB" sz="750">
                <a:latin typeface="Muli" pitchFamily="2" charset="77"/>
              </a:rPr>
              <a:t> is /</a:t>
            </a:r>
            <a:r>
              <a:rPr lang="en-GB" sz="750" err="1">
                <a:latin typeface="Muli" pitchFamily="2" charset="77"/>
              </a:rPr>
              <a:t>ee</a:t>
            </a:r>
            <a:r>
              <a:rPr lang="en-GB" sz="750">
                <a:latin typeface="Muli" pitchFamily="2" charset="77"/>
              </a:rPr>
              <a:t>/  However there are exceptions like those in the spellings.</a:t>
            </a:r>
          </a:p>
          <a:p>
            <a:pPr marL="514350" indent="-514350">
              <a:buFont typeface="+mj-lt"/>
              <a:buAutoNum type="arabicPeriod"/>
            </a:pPr>
            <a:r>
              <a:rPr lang="en-GB" sz="750">
                <a:latin typeface="Muli" pitchFamily="2" charset="77"/>
              </a:rPr>
              <a:t>Spelling Rules:  Words containing the letter string ‘</a:t>
            </a:r>
            <a:r>
              <a:rPr lang="en-GB" sz="750" err="1">
                <a:latin typeface="Muli" pitchFamily="2" charset="77"/>
              </a:rPr>
              <a:t>ough</a:t>
            </a:r>
            <a:r>
              <a:rPr lang="en-GB" sz="750">
                <a:latin typeface="Muli" pitchFamily="2" charset="77"/>
              </a:rPr>
              <a:t>’ where the sound is /aw/.</a:t>
            </a:r>
          </a:p>
          <a:p>
            <a:pPr marL="514350" indent="-514350">
              <a:buFont typeface="+mj-lt"/>
              <a:buAutoNum type="arabicPeriod"/>
            </a:pPr>
            <a:r>
              <a:rPr lang="en-GB" sz="750">
                <a:latin typeface="Muli" pitchFamily="2" charset="77"/>
              </a:rPr>
              <a:t>Spelling Rules:  Words containing the letter string ’</a:t>
            </a:r>
            <a:r>
              <a:rPr lang="en-GB" sz="750" err="1">
                <a:latin typeface="Muli" pitchFamily="2" charset="77"/>
              </a:rPr>
              <a:t>ough</a:t>
            </a:r>
            <a:r>
              <a:rPr lang="en-GB" sz="750">
                <a:latin typeface="Muli" pitchFamily="2" charset="77"/>
              </a:rPr>
              <a:t>’ where the sound is /o/ as in boat or ‘ow’ as in cow. </a:t>
            </a:r>
          </a:p>
          <a:p>
            <a:pPr marL="514350" indent="-514350">
              <a:buFont typeface="+mj-lt"/>
              <a:buAutoNum type="arabicPeriod"/>
            </a:pPr>
            <a:r>
              <a:rPr lang="en-GB" sz="750">
                <a:latin typeface="Muli" pitchFamily="2" charset="77"/>
              </a:rPr>
              <a:t>Spelling Rules: Adverbs of possibility. These words show the possibility that something has of occurring.</a:t>
            </a:r>
          </a:p>
          <a:p>
            <a:pPr marL="514350" indent="-514350">
              <a:buFont typeface="+mj-lt"/>
              <a:buAutoNum type="arabicPeriod"/>
            </a:pPr>
            <a:r>
              <a:rPr lang="en-GB" sz="750">
                <a:latin typeface="Muli" pitchFamily="2" charset="77"/>
              </a:rPr>
              <a:t>Challenge Words</a:t>
            </a:r>
          </a:p>
          <a:p>
            <a:pPr marL="514350" indent="-514350">
              <a:buFont typeface="+mj-lt"/>
              <a:buAutoNum type="arabicPeriod"/>
            </a:pPr>
            <a:r>
              <a:rPr lang="en-GB" sz="75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a:latin typeface="Muli" pitchFamily="2" charset="77"/>
              </a:rPr>
              <a:t>Spelling Rules: These words are homophones or near homophones.  They have the same pronunciation but different spellings and/or meanings. </a:t>
            </a:r>
          </a:p>
          <a:p>
            <a:pPr marL="514350" indent="-514350">
              <a:buFont typeface="+mj-lt"/>
              <a:buAutoNum type="arabicPeriod"/>
            </a:pPr>
            <a:r>
              <a:rPr lang="en-GB" sz="750">
                <a:latin typeface="Muli" pitchFamily="2" charset="77"/>
              </a:rPr>
              <a:t>Challenge Words</a:t>
            </a:r>
          </a:p>
          <a:p>
            <a:pPr marL="514350" indent="-514350">
              <a:buFont typeface="+mj-lt"/>
              <a:buAutoNum type="arabicPeriod"/>
            </a:pPr>
            <a:r>
              <a:rPr lang="en-GB" sz="750">
                <a:latin typeface="Muli" pitchFamily="2" charset="77"/>
              </a:rPr>
              <a:t>Spelling Rules: Hyphens can be used to join a prefix to a root word, especially if the prefix ends in a vowel letter and the root word also begins with one.</a:t>
            </a:r>
          </a:p>
          <a:p>
            <a:pPr marL="514350" indent="-514350">
              <a:buFont typeface="+mj-lt"/>
              <a:buAutoNum type="arabicPeriod"/>
            </a:pPr>
            <a:r>
              <a:rPr lang="en-GB" sz="750">
                <a:latin typeface="Muli" pitchFamily="2" charset="77"/>
              </a:rPr>
              <a:t>Revision:  Year 5 words</a:t>
            </a:r>
          </a:p>
          <a:p>
            <a:pPr marL="514350" indent="-514350">
              <a:buFont typeface="+mj-lt"/>
              <a:buAutoNum type="arabicPeriod"/>
            </a:pPr>
            <a:r>
              <a:rPr lang="en-GB" sz="750">
                <a:latin typeface="Muli" pitchFamily="2" charset="77"/>
              </a:rPr>
              <a:t>Revision:  Year 5 words</a:t>
            </a:r>
          </a:p>
          <a:p>
            <a:pPr marL="514350" indent="-514350">
              <a:buFont typeface="+mj-lt"/>
              <a:buAutoNum type="arabicPeriod"/>
            </a:pPr>
            <a:r>
              <a:rPr lang="en-GB" sz="750">
                <a:latin typeface="Muli" pitchFamily="2" charset="77"/>
              </a:rPr>
              <a:t>Revision:  Year 5 words</a:t>
            </a:r>
          </a:p>
          <a:p>
            <a:pPr marL="514350" indent="-514350">
              <a:buFont typeface="+mj-lt"/>
              <a:buAutoNum type="arabicPeriod"/>
            </a:pPr>
            <a:r>
              <a:rPr lang="en-GB" sz="750">
                <a:latin typeface="Muli" pitchFamily="2" charset="77"/>
              </a:rPr>
              <a:t>Revision:  Year 5 words</a:t>
            </a:r>
          </a:p>
          <a:p>
            <a:pPr marL="514350" indent="-514350">
              <a:buFont typeface="+mj-lt"/>
              <a:buAutoNum type="arabicPeriod"/>
            </a:pPr>
            <a:r>
              <a:rPr lang="en-GB" sz="750">
                <a:latin typeface="Muli" pitchFamily="2" charset="77"/>
              </a:rPr>
              <a:t>Revision:  Year 5 words</a:t>
            </a:r>
          </a:p>
        </p:txBody>
      </p:sp>
    </p:spTree>
    <p:extLst>
      <p:ext uri="{BB962C8B-B14F-4D97-AF65-F5344CB8AC3E}">
        <p14:creationId xmlns:p14="http://schemas.microsoft.com/office/powerpoint/2010/main" val="656000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p:txBody>
          <a:bodyPr anchor="ctr"/>
          <a:lstStyle/>
          <a:p>
            <a:r>
              <a:rPr lang="en-GB"/>
              <a:t>Words ending in ‘-able’ and ‘-</a:t>
            </a:r>
            <a:r>
              <a:rPr lang="en-GB" err="1"/>
              <a:t>ible</a:t>
            </a:r>
            <a:r>
              <a:rPr lang="en-GB"/>
              <a:t>.’  ‘-able’ is used where there is a related word ending ‘-</a:t>
            </a:r>
            <a:r>
              <a:rPr lang="en-GB" err="1"/>
              <a:t>ation</a:t>
            </a:r>
            <a:r>
              <a:rPr lang="en-GB"/>
              <a:t>’.</a:t>
            </a:r>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5</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10</a:t>
            </a:r>
          </a:p>
        </p:txBody>
      </p:sp>
    </p:spTree>
    <p:extLst>
      <p:ext uri="{BB962C8B-B14F-4D97-AF65-F5344CB8AC3E}">
        <p14:creationId xmlns:p14="http://schemas.microsoft.com/office/powerpoint/2010/main" val="4226389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a:t> 10</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a:t>Words ending in -able and -</a:t>
            </a:r>
            <a:r>
              <a:rPr lang="en-GB" err="1"/>
              <a:t>ible</a:t>
            </a:r>
            <a:r>
              <a:rPr lang="en-GB"/>
              <a:t>.  -able is used where there is a related word ending -</a:t>
            </a:r>
            <a:r>
              <a:rPr lang="en-GB" err="1"/>
              <a:t>ation</a:t>
            </a:r>
            <a:r>
              <a:rPr lang="en-GB"/>
              <a:t>.</a:t>
            </a:r>
          </a:p>
          <a:p>
            <a:endParaRPr lang="en-GB"/>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442066889"/>
              </p:ext>
            </p:extLst>
          </p:nvPr>
        </p:nvGraphicFramePr>
        <p:xfrm>
          <a:off x="3429000" y="1311276"/>
          <a:ext cx="8363607" cy="5200839"/>
        </p:xfrm>
        <a:graphic>
          <a:graphicData uri="http://schemas.openxmlformats.org/drawingml/2006/table">
            <a:tbl>
              <a:tblPr firstRow="1" bandRow="1">
                <a:tableStyleId>{5940675A-B579-460E-94D1-54222C63F5DA}</a:tableStyleId>
              </a:tblPr>
              <a:tblGrid>
                <a:gridCol w="1573679">
                  <a:extLst>
                    <a:ext uri="{9D8B030D-6E8A-4147-A177-3AD203B41FA5}">
                      <a16:colId xmlns="" xmlns:a16="http://schemas.microsoft.com/office/drawing/2014/main" val="20000"/>
                    </a:ext>
                  </a:extLst>
                </a:gridCol>
                <a:gridCol w="6789928">
                  <a:extLst>
                    <a:ext uri="{9D8B030D-6E8A-4147-A177-3AD203B41FA5}">
                      <a16:colId xmlns="" xmlns:a16="http://schemas.microsoft.com/office/drawing/2014/main" val="20001"/>
                    </a:ext>
                  </a:extLst>
                </a:gridCol>
              </a:tblGrid>
              <a:tr h="1030621">
                <a:tc>
                  <a:txBody>
                    <a:bodyPr/>
                    <a:lstStyle/>
                    <a:p>
                      <a:r>
                        <a:rPr lang="en-GB" sz="1700" b="0" i="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kern="1200">
                          <a:solidFill>
                            <a:schemeClr val="tx1"/>
                          </a:solidFill>
                          <a:effectLst/>
                          <a:latin typeface="Muli" pitchFamily="2" charset="77"/>
                          <a:ea typeface="+mn-ea"/>
                          <a:cs typeface="+mn-cs"/>
                        </a:rPr>
                        <a:t>Today the children will look at words ending in ‘able’ and ‘</a:t>
                      </a:r>
                      <a:r>
                        <a:rPr lang="en-US" sz="1600" b="0" i="0" kern="1200" err="1">
                          <a:solidFill>
                            <a:schemeClr val="tx1"/>
                          </a:solidFill>
                          <a:effectLst/>
                          <a:latin typeface="Muli" pitchFamily="2" charset="77"/>
                          <a:ea typeface="+mn-ea"/>
                          <a:cs typeface="+mn-cs"/>
                        </a:rPr>
                        <a:t>ible</a:t>
                      </a:r>
                      <a:r>
                        <a:rPr lang="en-US" sz="1600" b="0" i="0" kern="1200">
                          <a:solidFill>
                            <a:schemeClr val="tx1"/>
                          </a:solidFill>
                          <a:effectLst/>
                          <a:latin typeface="Muli" pitchFamily="2" charset="77"/>
                          <a:ea typeface="+mn-ea"/>
                          <a:cs typeface="+mn-cs"/>
                        </a:rPr>
                        <a:t>’ and try and work out some spellings rules to help identify them. Explain that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kern="1200">
                          <a:solidFill>
                            <a:schemeClr val="tx1"/>
                          </a:solidFill>
                          <a:effectLst/>
                          <a:latin typeface="Muli" pitchFamily="2" charset="77"/>
                          <a:ea typeface="+mn-ea"/>
                          <a:cs typeface="+mn-cs"/>
                        </a:rPr>
                        <a:t>‘-able’ is more common than ‘-</a:t>
                      </a:r>
                      <a:r>
                        <a:rPr lang="en-US" sz="1600" b="0" i="0" kern="1200" err="1">
                          <a:solidFill>
                            <a:schemeClr val="tx1"/>
                          </a:solidFill>
                          <a:effectLst/>
                          <a:latin typeface="Muli" pitchFamily="2" charset="77"/>
                          <a:ea typeface="+mn-ea"/>
                          <a:cs typeface="+mn-cs"/>
                        </a:rPr>
                        <a:t>ible</a:t>
                      </a:r>
                      <a:r>
                        <a:rPr lang="en-US" sz="1600" b="0" i="0" kern="1200">
                          <a:solidFill>
                            <a:schemeClr val="tx1"/>
                          </a:solidFill>
                          <a:effectLst/>
                          <a:latin typeface="Muli" pitchFamily="2" charset="77"/>
                          <a:ea typeface="+mn-ea"/>
                          <a:cs typeface="+mn-cs"/>
                        </a:rPr>
                        <a:t>’ as a suffix.</a:t>
                      </a:r>
                      <a:endParaRPr lang="en-GB" sz="1600" b="0" i="0" kern="1200">
                        <a:solidFill>
                          <a:schemeClr val="tx1"/>
                        </a:solidFill>
                        <a:effectLst/>
                        <a:latin typeface="Muli" pitchFamily="2" charset="77"/>
                        <a:ea typeface="+mn-ea"/>
                        <a:cs typeface="+mn-cs"/>
                      </a:endParaRPr>
                    </a:p>
                    <a:p>
                      <a:endParaRPr lang="en-GB" sz="1700" b="0" i="0">
                        <a:latin typeface="Muli" pitchFamily="2" charset="77"/>
                      </a:endParaRPr>
                    </a:p>
                  </a:txBody>
                  <a:tcPr/>
                </a:tc>
                <a:extLst>
                  <a:ext uri="{0D108BD9-81ED-4DB2-BD59-A6C34878D82A}">
                    <a16:rowId xmlns="" xmlns:a16="http://schemas.microsoft.com/office/drawing/2014/main" val="10000"/>
                  </a:ext>
                </a:extLst>
              </a:tr>
              <a:tr h="2409621">
                <a:tc>
                  <a:txBody>
                    <a:bodyPr/>
                    <a:lstStyle/>
                    <a:p>
                      <a:r>
                        <a:rPr lang="en-GB" sz="1700" b="0" i="0">
                          <a:latin typeface="Muli" pitchFamily="2" charset="77"/>
                        </a:rPr>
                        <a:t>Main Teaching Activity </a:t>
                      </a:r>
                    </a:p>
                  </a:txBody>
                  <a:tcPr/>
                </a:tc>
                <a:tc>
                  <a:txBody>
                    <a:bodyPr/>
                    <a:lstStyle/>
                    <a:p>
                      <a:r>
                        <a:rPr lang="en-US" sz="1600" b="0" i="0" kern="1200">
                          <a:solidFill>
                            <a:schemeClr val="tx1"/>
                          </a:solidFill>
                          <a:effectLst/>
                          <a:latin typeface="Muli" pitchFamily="2" charset="77"/>
                          <a:ea typeface="+mn-ea"/>
                          <a:cs typeface="+mn-cs"/>
                        </a:rPr>
                        <a:t>Give children the list of  ‘-able’ and ‘-</a:t>
                      </a:r>
                      <a:r>
                        <a:rPr lang="en-US" sz="1600" b="0" i="0" kern="1200" err="1">
                          <a:solidFill>
                            <a:schemeClr val="tx1"/>
                          </a:solidFill>
                          <a:effectLst/>
                          <a:latin typeface="Muli" pitchFamily="2" charset="77"/>
                          <a:ea typeface="+mn-ea"/>
                          <a:cs typeface="+mn-cs"/>
                        </a:rPr>
                        <a:t>ible</a:t>
                      </a:r>
                      <a:r>
                        <a:rPr lang="en-US" sz="1600" b="0" i="0" kern="1200">
                          <a:solidFill>
                            <a:schemeClr val="tx1"/>
                          </a:solidFill>
                          <a:effectLst/>
                          <a:latin typeface="Muli" pitchFamily="2" charset="77"/>
                          <a:ea typeface="+mn-ea"/>
                          <a:cs typeface="+mn-cs"/>
                        </a:rPr>
                        <a:t>’ words.</a:t>
                      </a:r>
                      <a:br>
                        <a:rPr lang="en-US" sz="1600" b="0" i="0" kern="1200">
                          <a:solidFill>
                            <a:schemeClr val="tx1"/>
                          </a:solidFill>
                          <a:effectLst/>
                          <a:latin typeface="Muli" pitchFamily="2" charset="77"/>
                          <a:ea typeface="+mn-ea"/>
                          <a:cs typeface="+mn-cs"/>
                        </a:rPr>
                      </a:br>
                      <a:r>
                        <a:rPr lang="en-US" sz="1600" b="0" i="0" kern="1200">
                          <a:solidFill>
                            <a:schemeClr val="tx1"/>
                          </a:solidFill>
                          <a:effectLst/>
                          <a:latin typeface="Muli" pitchFamily="2" charset="77"/>
                          <a:ea typeface="+mn-ea"/>
                          <a:cs typeface="+mn-cs"/>
                        </a:rPr>
                        <a:t>Demonstrate how to highlight the suffix in a few of the words so that children can identify the root word more easily. </a:t>
                      </a:r>
                      <a:br>
                        <a:rPr lang="en-US" sz="1600" b="0" i="0" kern="1200">
                          <a:solidFill>
                            <a:schemeClr val="tx1"/>
                          </a:solidFill>
                          <a:effectLst/>
                          <a:latin typeface="Muli" pitchFamily="2" charset="77"/>
                          <a:ea typeface="+mn-ea"/>
                          <a:cs typeface="+mn-cs"/>
                        </a:rPr>
                      </a:br>
                      <a:r>
                        <a:rPr lang="en-GB" sz="1600" b="0" i="0" kern="1200">
                          <a:solidFill>
                            <a:schemeClr val="tx1"/>
                          </a:solidFill>
                          <a:effectLst/>
                          <a:latin typeface="Muli" pitchFamily="2" charset="77"/>
                          <a:ea typeface="+mn-ea"/>
                          <a:cs typeface="+mn-cs"/>
                        </a:rPr>
                        <a:t>In pairs, ask the children to group the words in the list according to ending/root words etc and look for any patterns or rules that occur.</a:t>
                      </a:r>
                    </a:p>
                    <a:p>
                      <a:pPr lvl="0"/>
                      <a:endParaRPr lang="en-GB" sz="1600" b="0" i="0" baseline="0">
                        <a:latin typeface="Muli" pitchFamily="2" charset="77"/>
                      </a:endParaRPr>
                    </a:p>
                    <a:p>
                      <a:pPr lvl="0"/>
                      <a:r>
                        <a:rPr lang="en-GB" sz="1600" b="0" i="0" baseline="0">
                          <a:latin typeface="Muli" pitchFamily="2" charset="77"/>
                        </a:rPr>
                        <a:t>Things to look for: ‘able’ is often used on words where the root word can still be heard </a:t>
                      </a:r>
                      <a:r>
                        <a:rPr lang="en-GB" sz="1600" b="0" i="0" baseline="0" err="1">
                          <a:latin typeface="Muli" pitchFamily="2" charset="77"/>
                        </a:rPr>
                        <a:t>e.g</a:t>
                      </a:r>
                      <a:r>
                        <a:rPr lang="en-GB" sz="1600" b="0" i="0" baseline="0">
                          <a:latin typeface="Muli" pitchFamily="2" charset="77"/>
                        </a:rPr>
                        <a:t>  </a:t>
                      </a:r>
                      <a:r>
                        <a:rPr lang="en-US" sz="1600" b="0" i="0" kern="1200">
                          <a:solidFill>
                            <a:schemeClr val="tx1"/>
                          </a:solidFill>
                          <a:effectLst/>
                          <a:latin typeface="Muli" pitchFamily="2" charset="77"/>
                          <a:ea typeface="+mn-ea"/>
                          <a:cs typeface="+mn-cs"/>
                        </a:rPr>
                        <a:t>vary/variable.</a:t>
                      </a:r>
                      <a:endParaRPr lang="en-GB" sz="1600" b="0" i="0" kern="1200">
                        <a:solidFill>
                          <a:schemeClr val="tx1"/>
                        </a:solidFill>
                        <a:effectLst/>
                        <a:latin typeface="Muli" pitchFamily="2" charset="77"/>
                        <a:ea typeface="+mn-ea"/>
                        <a:cs typeface="+mn-cs"/>
                      </a:endParaRPr>
                    </a:p>
                    <a:p>
                      <a:pPr lvl="0"/>
                      <a:r>
                        <a:rPr lang="en-GB" sz="1600" b="0" i="0" kern="1200">
                          <a:solidFill>
                            <a:schemeClr val="tx1"/>
                          </a:solidFill>
                          <a:effectLst/>
                          <a:latin typeface="Muli" pitchFamily="2" charset="77"/>
                          <a:ea typeface="+mn-ea"/>
                          <a:cs typeface="+mn-cs"/>
                        </a:rPr>
                        <a:t>‘</a:t>
                      </a:r>
                      <a:r>
                        <a:rPr lang="en-GB" sz="1600" b="0" i="0" kern="1200" err="1">
                          <a:solidFill>
                            <a:schemeClr val="tx1"/>
                          </a:solidFill>
                          <a:effectLst/>
                          <a:latin typeface="Muli" pitchFamily="2" charset="77"/>
                          <a:ea typeface="+mn-ea"/>
                          <a:cs typeface="+mn-cs"/>
                        </a:rPr>
                        <a:t>ible</a:t>
                      </a:r>
                      <a:r>
                        <a:rPr lang="en-GB" sz="1600" b="0" i="0" kern="1200">
                          <a:solidFill>
                            <a:schemeClr val="tx1"/>
                          </a:solidFill>
                          <a:effectLst/>
                          <a:latin typeface="Muli" pitchFamily="2" charset="77"/>
                          <a:ea typeface="+mn-ea"/>
                          <a:cs typeface="+mn-cs"/>
                        </a:rPr>
                        <a:t>’ is more common when the root word cannot be heard e.g. incredible, but there are exceptions like ‘accessible’.</a:t>
                      </a:r>
                    </a:p>
                  </a:txBody>
                  <a:tcPr/>
                </a:tc>
                <a:extLst>
                  <a:ext uri="{0D108BD9-81ED-4DB2-BD59-A6C34878D82A}">
                    <a16:rowId xmlns="" xmlns:a16="http://schemas.microsoft.com/office/drawing/2014/main" val="10001"/>
                  </a:ext>
                </a:extLst>
              </a:tr>
              <a:tr h="1588959">
                <a:tc>
                  <a:txBody>
                    <a:bodyPr/>
                    <a:lstStyle/>
                    <a:p>
                      <a:r>
                        <a:rPr lang="en-GB" sz="1700" b="0" i="0">
                          <a:latin typeface="Muli" pitchFamily="2" charset="77"/>
                        </a:rPr>
                        <a:t>Independent Activity</a:t>
                      </a:r>
                    </a:p>
                  </a:txBody>
                  <a:tcPr/>
                </a:tc>
                <a:tc>
                  <a:txBody>
                    <a:bodyPr/>
                    <a:lstStyle/>
                    <a:p>
                      <a:r>
                        <a:rPr lang="en-GB" sz="1700" b="0" i="0">
                          <a:latin typeface="Muli" pitchFamily="2" charset="77"/>
                        </a:rPr>
                        <a:t>Use the power point slide to and a dice generator or a class set of dice to complete this activity. Children work in pairs or on their own to role the die for each word and record their answer, where required.</a:t>
                      </a:r>
                    </a:p>
                  </a:txBody>
                  <a:tcPr/>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694433923"/>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dependable</a:t>
                      </a:r>
                    </a:p>
                  </a:txBody>
                  <a:tcPr/>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comfortable</a:t>
                      </a:r>
                    </a:p>
                  </a:txBody>
                  <a:tcPr/>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understandable</a:t>
                      </a:r>
                    </a:p>
                  </a:txBody>
                  <a:tcPr/>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reasonable</a:t>
                      </a:r>
                    </a:p>
                  </a:txBody>
                  <a:tcPr/>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enjoyable</a:t>
                      </a:r>
                    </a:p>
                  </a:txBody>
                  <a:tcPr/>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possible</a:t>
                      </a:r>
                    </a:p>
                  </a:txBody>
                  <a:tcPr/>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horrible</a:t>
                      </a:r>
                    </a:p>
                  </a:txBody>
                  <a:tcPr/>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251604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665941-C080-484A-B569-278A695F159B}"/>
              </a:ext>
            </a:extLst>
          </p:cNvPr>
          <p:cNvSpPr>
            <a:spLocks noGrp="1"/>
          </p:cNvSpPr>
          <p:nvPr>
            <p:ph type="title"/>
          </p:nvPr>
        </p:nvSpPr>
        <p:spPr>
          <a:xfrm>
            <a:off x="370367" y="429491"/>
            <a:ext cx="9161560" cy="2016459"/>
          </a:xfrm>
        </p:spPr>
        <p:txBody>
          <a:bodyPr>
            <a:noAutofit/>
          </a:bodyPr>
          <a:lstStyle/>
          <a:p>
            <a:pPr algn="l"/>
            <a:r>
              <a:rPr lang="en-GB" sz="2400"/>
              <a:t>Look at the endings of these words, can you spot a pattern? </a:t>
            </a:r>
            <a:br>
              <a:rPr lang="en-GB" sz="2400"/>
            </a:br>
            <a:r>
              <a:rPr lang="en-GB" sz="2400"/>
              <a:t/>
            </a:r>
            <a:br>
              <a:rPr lang="en-GB" sz="2400"/>
            </a:br>
            <a:r>
              <a:rPr lang="en-GB" sz="2400"/>
              <a:t>Think about the root words. Are there exception words that don’t fit the pattern?</a:t>
            </a:r>
          </a:p>
        </p:txBody>
      </p:sp>
      <p:graphicFrame>
        <p:nvGraphicFramePr>
          <p:cNvPr id="6" name="Table 5">
            <a:extLst>
              <a:ext uri="{FF2B5EF4-FFF2-40B4-BE49-F238E27FC236}">
                <a16:creationId xmlns="" xmlns:a16="http://schemas.microsoft.com/office/drawing/2014/main" id="{101360AE-52BA-4524-AA70-28549BB9B032}"/>
              </a:ext>
            </a:extLst>
          </p:cNvPr>
          <p:cNvGraphicFramePr>
            <a:graphicFrameLocks noGrp="1"/>
          </p:cNvGraphicFramePr>
          <p:nvPr>
            <p:extLst>
              <p:ext uri="{D42A27DB-BD31-4B8C-83A1-F6EECF244321}">
                <p14:modId xmlns:p14="http://schemas.microsoft.com/office/powerpoint/2010/main" val="208253632"/>
              </p:ext>
            </p:extLst>
          </p:nvPr>
        </p:nvGraphicFramePr>
        <p:xfrm>
          <a:off x="775855" y="3110971"/>
          <a:ext cx="10695708" cy="2627139"/>
        </p:xfrm>
        <a:graphic>
          <a:graphicData uri="http://schemas.openxmlformats.org/drawingml/2006/table">
            <a:tbl>
              <a:tblPr firstRow="1" bandRow="1">
                <a:tableStyleId>{5940675A-B579-460E-94D1-54222C63F5DA}</a:tableStyleId>
              </a:tblPr>
              <a:tblGrid>
                <a:gridCol w="2673927">
                  <a:extLst>
                    <a:ext uri="{9D8B030D-6E8A-4147-A177-3AD203B41FA5}">
                      <a16:colId xmlns="" xmlns:a16="http://schemas.microsoft.com/office/drawing/2014/main" val="20000"/>
                    </a:ext>
                  </a:extLst>
                </a:gridCol>
                <a:gridCol w="2673927">
                  <a:extLst>
                    <a:ext uri="{9D8B030D-6E8A-4147-A177-3AD203B41FA5}">
                      <a16:colId xmlns="" xmlns:a16="http://schemas.microsoft.com/office/drawing/2014/main" val="20001"/>
                    </a:ext>
                  </a:extLst>
                </a:gridCol>
                <a:gridCol w="2673927">
                  <a:extLst>
                    <a:ext uri="{9D8B030D-6E8A-4147-A177-3AD203B41FA5}">
                      <a16:colId xmlns="" xmlns:a16="http://schemas.microsoft.com/office/drawing/2014/main" val="20002"/>
                    </a:ext>
                  </a:extLst>
                </a:gridCol>
                <a:gridCol w="2673927">
                  <a:extLst>
                    <a:ext uri="{9D8B030D-6E8A-4147-A177-3AD203B41FA5}">
                      <a16:colId xmlns="" xmlns:a16="http://schemas.microsoft.com/office/drawing/2014/main" val="20003"/>
                    </a:ext>
                  </a:extLst>
                </a:gridCol>
              </a:tblGrid>
              <a:tr h="875713">
                <a:tc>
                  <a:txBody>
                    <a:bodyPr/>
                    <a:lstStyle/>
                    <a:p>
                      <a:pPr algn="ctr"/>
                      <a:r>
                        <a:rPr lang="en-GB" sz="2400" b="0" i="0">
                          <a:latin typeface="OpenDyslexicAlta" pitchFamily="2" charset="77"/>
                          <a:ea typeface="OpenDyslexic" charset="0"/>
                          <a:cs typeface="OpenDyslexic" charset="0"/>
                        </a:rPr>
                        <a:t>forgivable</a:t>
                      </a:r>
                    </a:p>
                    <a:p>
                      <a:pPr algn="ctr"/>
                      <a:endParaRPr lang="en-GB" sz="2400" b="0" i="0">
                        <a:latin typeface="OpenDyslexicAlta" pitchFamily="2" charset="77"/>
                        <a:ea typeface="OpenDyslexic" charset="0"/>
                        <a:cs typeface="OpenDyslexic" charset="0"/>
                      </a:endParaRPr>
                    </a:p>
                  </a:txBody>
                  <a:tcPr/>
                </a:tc>
                <a:tc>
                  <a:txBody>
                    <a:bodyPr/>
                    <a:lstStyle/>
                    <a:p>
                      <a:pPr algn="ctr"/>
                      <a:r>
                        <a:rPr lang="en-GB" sz="2400" b="0" i="0">
                          <a:latin typeface="OpenDyslexicAlta" pitchFamily="2" charset="77"/>
                          <a:ea typeface="OpenDyslexic" charset="0"/>
                          <a:cs typeface="OpenDyslexic" charset="0"/>
                        </a:rPr>
                        <a:t>gullible</a:t>
                      </a:r>
                    </a:p>
                  </a:txBody>
                  <a:tcPr/>
                </a:tc>
                <a:tc>
                  <a:txBody>
                    <a:bodyPr/>
                    <a:lstStyle/>
                    <a:p>
                      <a:pPr algn="ctr"/>
                      <a:r>
                        <a:rPr lang="en-GB" sz="2400" b="0" i="0">
                          <a:latin typeface="OpenDyslexicAlta" pitchFamily="2" charset="77"/>
                          <a:ea typeface="OpenDyslexic" charset="0"/>
                          <a:cs typeface="OpenDyslexic" charset="0"/>
                        </a:rPr>
                        <a:t>disposable</a:t>
                      </a:r>
                    </a:p>
                  </a:txBody>
                  <a:tcPr/>
                </a:tc>
                <a:tc>
                  <a:txBody>
                    <a:bodyPr/>
                    <a:lstStyle/>
                    <a:p>
                      <a:pPr algn="ctr"/>
                      <a:r>
                        <a:rPr lang="en-GB" sz="2400" b="0" i="0">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10000"/>
                  </a:ext>
                </a:extLst>
              </a:tr>
              <a:tr h="875713">
                <a:tc>
                  <a:txBody>
                    <a:bodyPr/>
                    <a:lstStyle/>
                    <a:p>
                      <a:pPr algn="ctr"/>
                      <a:r>
                        <a:rPr lang="en-GB" sz="2400" b="0" i="0">
                          <a:latin typeface="OpenDyslexicAlta" pitchFamily="2" charset="77"/>
                          <a:ea typeface="OpenDyslexic" charset="0"/>
                          <a:cs typeface="OpenDyslexic" charset="0"/>
                        </a:rPr>
                        <a:t>incredible</a:t>
                      </a:r>
                    </a:p>
                  </a:txBody>
                  <a:tcPr/>
                </a:tc>
                <a:tc>
                  <a:txBody>
                    <a:bodyPr/>
                    <a:lstStyle/>
                    <a:p>
                      <a:pPr algn="ctr"/>
                      <a:r>
                        <a:rPr lang="en-GB" sz="2400" b="0" i="0">
                          <a:latin typeface="OpenDyslexicAlta" pitchFamily="2" charset="77"/>
                          <a:ea typeface="OpenDyslexic" charset="0"/>
                          <a:cs typeface="OpenDyslexic" charset="0"/>
                        </a:rPr>
                        <a:t>likable</a:t>
                      </a:r>
                    </a:p>
                  </a:txBody>
                  <a:tcPr/>
                </a:tc>
                <a:tc>
                  <a:txBody>
                    <a:bodyPr/>
                    <a:lstStyle/>
                    <a:p>
                      <a:pPr algn="ctr"/>
                      <a:r>
                        <a:rPr lang="en-GB" sz="2400" b="0" i="0">
                          <a:latin typeface="OpenDyslexicAlta" pitchFamily="2" charset="77"/>
                          <a:ea typeface="OpenDyslexic" charset="0"/>
                          <a:cs typeface="OpenDyslexic" charset="0"/>
                        </a:rPr>
                        <a:t>susceptible</a:t>
                      </a:r>
                    </a:p>
                  </a:txBody>
                  <a:tcPr/>
                </a:tc>
                <a:tc>
                  <a:txBody>
                    <a:bodyPr/>
                    <a:lstStyle/>
                    <a:p>
                      <a:pPr algn="ctr"/>
                      <a:r>
                        <a:rPr lang="en-GB" sz="2400" b="0" i="0">
                          <a:latin typeface="OpenDyslexicAlta" pitchFamily="2" charset="77"/>
                          <a:ea typeface="OpenDyslexic" charset="0"/>
                          <a:cs typeface="OpenDyslexic" charset="0"/>
                        </a:rPr>
                        <a:t>fashionable</a:t>
                      </a:r>
                    </a:p>
                  </a:txBody>
                  <a:tcPr/>
                </a:tc>
                <a:extLst>
                  <a:ext uri="{0D108BD9-81ED-4DB2-BD59-A6C34878D82A}">
                    <a16:rowId xmlns="" xmlns:a16="http://schemas.microsoft.com/office/drawing/2014/main" val="10001"/>
                  </a:ext>
                </a:extLst>
              </a:tr>
              <a:tr h="875713">
                <a:tc>
                  <a:txBody>
                    <a:bodyPr/>
                    <a:lstStyle/>
                    <a:p>
                      <a:pPr algn="ctr"/>
                      <a:r>
                        <a:rPr lang="en-GB" sz="2400" b="0" i="0">
                          <a:latin typeface="OpenDyslexicAlta" pitchFamily="2" charset="77"/>
                          <a:ea typeface="OpenDyslexic" charset="0"/>
                          <a:cs typeface="OpenDyslexic" charset="0"/>
                        </a:rPr>
                        <a:t>suggestible</a:t>
                      </a:r>
                    </a:p>
                  </a:txBody>
                  <a:tcPr/>
                </a:tc>
                <a:tc>
                  <a:txBody>
                    <a:bodyPr/>
                    <a:lstStyle/>
                    <a:p>
                      <a:pPr algn="ctr"/>
                      <a:r>
                        <a:rPr lang="en-GB" sz="2400" b="0" i="0">
                          <a:latin typeface="OpenDyslexicAlta" pitchFamily="2" charset="77"/>
                          <a:ea typeface="OpenDyslexic" charset="0"/>
                          <a:cs typeface="OpenDyslexic" charset="0"/>
                        </a:rPr>
                        <a:t>terrible</a:t>
                      </a:r>
                    </a:p>
                  </a:txBody>
                  <a:tcPr/>
                </a:tc>
                <a:tc>
                  <a:txBody>
                    <a:bodyPr/>
                    <a:lstStyle/>
                    <a:p>
                      <a:pPr algn="ctr"/>
                      <a:r>
                        <a:rPr lang="en-GB" sz="2400" b="0" i="0">
                          <a:latin typeface="OpenDyslexicAlta" pitchFamily="2" charset="77"/>
                          <a:ea typeface="OpenDyslexic" charset="0"/>
                          <a:cs typeface="OpenDyslexic" charset="0"/>
                        </a:rPr>
                        <a:t>excitable</a:t>
                      </a:r>
                    </a:p>
                  </a:txBody>
                  <a:tcPr/>
                </a:tc>
                <a:tc>
                  <a:txBody>
                    <a:bodyPr/>
                    <a:lstStyle/>
                    <a:p>
                      <a:pPr algn="ctr"/>
                      <a:r>
                        <a:rPr lang="en-GB" sz="2400" b="0" i="0">
                          <a:latin typeface="OpenDyslexicAlta" pitchFamily="2" charset="77"/>
                          <a:ea typeface="OpenDyslexic" charset="0"/>
                          <a:cs typeface="OpenDyslexic" charset="0"/>
                        </a:rPr>
                        <a:t>knowledgeable</a:t>
                      </a:r>
                    </a:p>
                  </a:txBody>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118070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7200276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dependable</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comfortable</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understandable</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reasonable</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enjoyable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possible</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horrible</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375095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pPr>
                        <a:lnSpc>
                          <a:spcPct val="100000"/>
                        </a:lnSpc>
                        <a:spcBef>
                          <a:spcPts val="0"/>
                        </a:spcBef>
                        <a:defRPr/>
                      </a:pPr>
                      <a:r>
                        <a:rPr lang="en-GB" sz="1400">
                          <a:latin typeface="Muli" pitchFamily="2" charset="77"/>
                        </a:rPr>
                        <a:t>Words ending in -able and -</a:t>
                      </a:r>
                      <a:r>
                        <a:rPr lang="en-GB" sz="1400" err="1">
                          <a:latin typeface="Muli" pitchFamily="2" charset="77"/>
                        </a:rPr>
                        <a:t>ible</a:t>
                      </a:r>
                      <a:r>
                        <a:rPr lang="en-GB" sz="1400">
                          <a:latin typeface="Muli" pitchFamily="2" charset="77"/>
                        </a:rPr>
                        <a:t>.  -able is used where there is a related word ending -</a:t>
                      </a:r>
                      <a:r>
                        <a:rPr lang="en-GB" sz="1400" err="1">
                          <a:latin typeface="Muli" pitchFamily="2" charset="77"/>
                        </a:rPr>
                        <a:t>ation</a:t>
                      </a:r>
                      <a:r>
                        <a:rPr lang="en-GB" sz="1400">
                          <a:latin typeface="Muli" pitchFamily="2" charset="77"/>
                        </a:rPr>
                        <a:t>.</a:t>
                      </a:r>
                      <a:endParaRPr lang="en-GB" sz="1400" baseline="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10</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rgbClr val="D883FF"/>
          </a:solidFill>
          <a:ln>
            <a:solidFill>
              <a:schemeClr val="tx1"/>
            </a:solidFill>
          </a:ln>
        </p:spPr>
        <p:txBody>
          <a:bodyPr wrap="square">
            <a:spAutoFit/>
          </a:bodyPr>
          <a:lstStyle/>
          <a:p>
            <a:pPr algn="ctr"/>
            <a:r>
              <a:rPr lang="en-GB" sz="1600">
                <a:latin typeface="OpenDyslexicAlta" pitchFamily="2" charset="77"/>
                <a:ea typeface="OpenDyslexic" charset="0"/>
                <a:cs typeface="OpenDyslexic" charset="0"/>
              </a:rPr>
              <a:t>Roll a die or ask someone to pick a number from 1-6 for each spelling.</a:t>
            </a:r>
          </a:p>
        </p:txBody>
      </p:sp>
    </p:spTree>
    <p:extLst>
      <p:ext uri="{BB962C8B-B14F-4D97-AF65-F5344CB8AC3E}">
        <p14:creationId xmlns:p14="http://schemas.microsoft.com/office/powerpoint/2010/main" val="1022203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gridCol w="27876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dependable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comfortable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understandable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reasonable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enjoyable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reliable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possible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horrible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terrible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incredible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5506605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Words ending in -able and -</a:t>
                      </a:r>
                      <a:r>
                        <a:rPr lang="en-GB" sz="1400" err="1">
                          <a:latin typeface="Muli" pitchFamily="2" charset="77"/>
                        </a:rPr>
                        <a:t>ible</a:t>
                      </a:r>
                      <a:r>
                        <a:rPr lang="en-GB" sz="1400">
                          <a:latin typeface="Muli" pitchFamily="2" charset="77"/>
                        </a:rPr>
                        <a:t>.  -able is used where there is a related word ending -</a:t>
                      </a:r>
                      <a:r>
                        <a:rPr lang="en-GB" sz="1400" err="1">
                          <a:latin typeface="Muli" pitchFamily="2" charset="77"/>
                        </a:rPr>
                        <a:t>ation</a:t>
                      </a:r>
                      <a:r>
                        <a:rPr lang="en-GB" sz="140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10</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1325250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dependable</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comfortable</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understandable</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reasonable</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enjoyable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possible</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horrible</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223145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Words ending in -able and -</a:t>
                      </a:r>
                      <a:r>
                        <a:rPr lang="en-GB" sz="1400" err="1">
                          <a:latin typeface="Muli" pitchFamily="2" charset="77"/>
                        </a:rPr>
                        <a:t>ible</a:t>
                      </a:r>
                      <a:r>
                        <a:rPr lang="en-GB" sz="1400">
                          <a:latin typeface="Muli" pitchFamily="2" charset="77"/>
                        </a:rPr>
                        <a:t>.  -able is used where there is a related word ending -</a:t>
                      </a:r>
                      <a:r>
                        <a:rPr lang="en-GB" sz="1400" err="1">
                          <a:latin typeface="Muli" pitchFamily="2" charset="77"/>
                        </a:rPr>
                        <a:t>ation</a:t>
                      </a:r>
                      <a:r>
                        <a:rPr lang="en-GB" sz="140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10</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6" name="TextBox 5"/>
          <p:cNvSpPr txBox="1"/>
          <p:nvPr/>
        </p:nvSpPr>
        <p:spPr>
          <a:xfrm>
            <a:off x="9390262" y="4376177"/>
            <a:ext cx="2638452" cy="1200329"/>
          </a:xfrm>
          <a:prstGeom prst="rect">
            <a:avLst/>
          </a:prstGeom>
          <a:solidFill>
            <a:srgbClr val="D883FF"/>
          </a:solidFill>
          <a:ln>
            <a:solidFill>
              <a:schemeClr val="tx1"/>
            </a:solidFill>
          </a:ln>
        </p:spPr>
        <p:txBody>
          <a:bodyPr wrap="square" rtlCol="0">
            <a:spAutoFit/>
          </a:bodyPr>
          <a:lstStyle/>
          <a:p>
            <a:pPr algn="ctr"/>
            <a:r>
              <a:rPr lang="en-GB">
                <a:latin typeface="OpenDyslexicAlta" pitchFamily="2" charset="77"/>
                <a:ea typeface="OpenDyslexic" charset="0"/>
                <a:cs typeface="OpenDyslexic" charset="0"/>
              </a:rPr>
              <a:t>Insert the missing letters into your spellings to find a new ‘-able’ word. </a:t>
            </a:r>
          </a:p>
        </p:txBody>
      </p:sp>
      <p:graphicFrame>
        <p:nvGraphicFramePr>
          <p:cNvPr id="8" name="Table 7"/>
          <p:cNvGraphicFramePr>
            <a:graphicFrameLocks noGrp="1"/>
          </p:cNvGraphicFramePr>
          <p:nvPr>
            <p:extLst>
              <p:ext uri="{D42A27DB-BD31-4B8C-83A1-F6EECF244321}">
                <p14:modId xmlns:p14="http://schemas.microsoft.com/office/powerpoint/2010/main" val="419602174"/>
              </p:ext>
            </p:extLst>
          </p:nvPr>
        </p:nvGraphicFramePr>
        <p:xfrm>
          <a:off x="3548745" y="1432845"/>
          <a:ext cx="7863534" cy="4748620"/>
        </p:xfrm>
        <a:graphic>
          <a:graphicData uri="http://schemas.openxmlformats.org/drawingml/2006/table">
            <a:tbl>
              <a:tblPr firstRow="1" firstCol="1" bandRow="1">
                <a:tableStyleId>{5940675A-B579-460E-94D1-54222C63F5DA}</a:tableStyleId>
              </a:tblPr>
              <a:tblGrid>
                <a:gridCol w="374454">
                  <a:extLst>
                    <a:ext uri="{9D8B030D-6E8A-4147-A177-3AD203B41FA5}">
                      <a16:colId xmlns="" xmlns:a16="http://schemas.microsoft.com/office/drawing/2014/main" val="20000"/>
                    </a:ext>
                  </a:extLst>
                </a:gridCol>
                <a:gridCol w="374454">
                  <a:extLst>
                    <a:ext uri="{9D8B030D-6E8A-4147-A177-3AD203B41FA5}">
                      <a16:colId xmlns="" xmlns:a16="http://schemas.microsoft.com/office/drawing/2014/main" val="20001"/>
                    </a:ext>
                  </a:extLst>
                </a:gridCol>
                <a:gridCol w="374454">
                  <a:extLst>
                    <a:ext uri="{9D8B030D-6E8A-4147-A177-3AD203B41FA5}">
                      <a16:colId xmlns="" xmlns:a16="http://schemas.microsoft.com/office/drawing/2014/main" val="20002"/>
                    </a:ext>
                  </a:extLst>
                </a:gridCol>
                <a:gridCol w="374454">
                  <a:extLst>
                    <a:ext uri="{9D8B030D-6E8A-4147-A177-3AD203B41FA5}">
                      <a16:colId xmlns="" xmlns:a16="http://schemas.microsoft.com/office/drawing/2014/main" val="20003"/>
                    </a:ext>
                  </a:extLst>
                </a:gridCol>
                <a:gridCol w="374454">
                  <a:extLst>
                    <a:ext uri="{9D8B030D-6E8A-4147-A177-3AD203B41FA5}">
                      <a16:colId xmlns="" xmlns:a16="http://schemas.microsoft.com/office/drawing/2014/main" val="20004"/>
                    </a:ext>
                  </a:extLst>
                </a:gridCol>
                <a:gridCol w="374454">
                  <a:extLst>
                    <a:ext uri="{9D8B030D-6E8A-4147-A177-3AD203B41FA5}">
                      <a16:colId xmlns="" xmlns:a16="http://schemas.microsoft.com/office/drawing/2014/main" val="20005"/>
                    </a:ext>
                  </a:extLst>
                </a:gridCol>
                <a:gridCol w="374454">
                  <a:extLst>
                    <a:ext uri="{9D8B030D-6E8A-4147-A177-3AD203B41FA5}">
                      <a16:colId xmlns="" xmlns:a16="http://schemas.microsoft.com/office/drawing/2014/main" val="20006"/>
                    </a:ext>
                  </a:extLst>
                </a:gridCol>
                <a:gridCol w="374454">
                  <a:extLst>
                    <a:ext uri="{9D8B030D-6E8A-4147-A177-3AD203B41FA5}">
                      <a16:colId xmlns="" xmlns:a16="http://schemas.microsoft.com/office/drawing/2014/main" val="20007"/>
                    </a:ext>
                  </a:extLst>
                </a:gridCol>
                <a:gridCol w="374454">
                  <a:extLst>
                    <a:ext uri="{9D8B030D-6E8A-4147-A177-3AD203B41FA5}">
                      <a16:colId xmlns="" xmlns:a16="http://schemas.microsoft.com/office/drawing/2014/main" val="20008"/>
                    </a:ext>
                  </a:extLst>
                </a:gridCol>
                <a:gridCol w="374454">
                  <a:extLst>
                    <a:ext uri="{9D8B030D-6E8A-4147-A177-3AD203B41FA5}">
                      <a16:colId xmlns="" xmlns:a16="http://schemas.microsoft.com/office/drawing/2014/main" val="20009"/>
                    </a:ext>
                  </a:extLst>
                </a:gridCol>
                <a:gridCol w="374454">
                  <a:extLst>
                    <a:ext uri="{9D8B030D-6E8A-4147-A177-3AD203B41FA5}">
                      <a16:colId xmlns="" xmlns:a16="http://schemas.microsoft.com/office/drawing/2014/main" val="20010"/>
                    </a:ext>
                  </a:extLst>
                </a:gridCol>
                <a:gridCol w="374454">
                  <a:extLst>
                    <a:ext uri="{9D8B030D-6E8A-4147-A177-3AD203B41FA5}">
                      <a16:colId xmlns="" xmlns:a16="http://schemas.microsoft.com/office/drawing/2014/main" val="20011"/>
                    </a:ext>
                  </a:extLst>
                </a:gridCol>
                <a:gridCol w="374454">
                  <a:extLst>
                    <a:ext uri="{9D8B030D-6E8A-4147-A177-3AD203B41FA5}">
                      <a16:colId xmlns="" xmlns:a16="http://schemas.microsoft.com/office/drawing/2014/main" val="20012"/>
                    </a:ext>
                  </a:extLst>
                </a:gridCol>
                <a:gridCol w="374454">
                  <a:extLst>
                    <a:ext uri="{9D8B030D-6E8A-4147-A177-3AD203B41FA5}">
                      <a16:colId xmlns="" xmlns:a16="http://schemas.microsoft.com/office/drawing/2014/main" val="20013"/>
                    </a:ext>
                  </a:extLst>
                </a:gridCol>
                <a:gridCol w="374454">
                  <a:extLst>
                    <a:ext uri="{9D8B030D-6E8A-4147-A177-3AD203B41FA5}">
                      <a16:colId xmlns="" xmlns:a16="http://schemas.microsoft.com/office/drawing/2014/main" val="20014"/>
                    </a:ext>
                  </a:extLst>
                </a:gridCol>
                <a:gridCol w="374454">
                  <a:extLst>
                    <a:ext uri="{9D8B030D-6E8A-4147-A177-3AD203B41FA5}">
                      <a16:colId xmlns="" xmlns:a16="http://schemas.microsoft.com/office/drawing/2014/main" val="20015"/>
                    </a:ext>
                  </a:extLst>
                </a:gridCol>
                <a:gridCol w="374454">
                  <a:extLst>
                    <a:ext uri="{9D8B030D-6E8A-4147-A177-3AD203B41FA5}">
                      <a16:colId xmlns="" xmlns:a16="http://schemas.microsoft.com/office/drawing/2014/main" val="20016"/>
                    </a:ext>
                  </a:extLst>
                </a:gridCol>
                <a:gridCol w="374454">
                  <a:extLst>
                    <a:ext uri="{9D8B030D-6E8A-4147-A177-3AD203B41FA5}">
                      <a16:colId xmlns="" xmlns:a16="http://schemas.microsoft.com/office/drawing/2014/main" val="20017"/>
                    </a:ext>
                  </a:extLst>
                </a:gridCol>
                <a:gridCol w="374454">
                  <a:extLst>
                    <a:ext uri="{9D8B030D-6E8A-4147-A177-3AD203B41FA5}">
                      <a16:colId xmlns="" xmlns:a16="http://schemas.microsoft.com/office/drawing/2014/main" val="20018"/>
                    </a:ext>
                  </a:extLst>
                </a:gridCol>
                <a:gridCol w="374454">
                  <a:extLst>
                    <a:ext uri="{9D8B030D-6E8A-4147-A177-3AD203B41FA5}">
                      <a16:colId xmlns="" xmlns:a16="http://schemas.microsoft.com/office/drawing/2014/main" val="20019"/>
                    </a:ext>
                  </a:extLst>
                </a:gridCol>
                <a:gridCol w="374454">
                  <a:extLst>
                    <a:ext uri="{9D8B030D-6E8A-4147-A177-3AD203B41FA5}">
                      <a16:colId xmlns=""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f</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2"/>
                  </a:ext>
                </a:extLst>
              </a:tr>
              <a:tr h="474862">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j</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5"/>
                  </a:ext>
                </a:extLst>
              </a:tr>
              <a:tr h="474862">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effectLst/>
                          <a:latin typeface="OpenDyslexicAlta" pitchFamily="2" charset="77"/>
                          <a:ea typeface="OpenDyslexic" charset="0"/>
                          <a:cs typeface="OpenDyslexic" charset="0"/>
                        </a:rPr>
                        <a:t>i</a:t>
                      </a: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effectLst/>
                          <a:latin typeface="OpenDyslexicAlta" pitchFamily="2" charset="77"/>
                          <a:ea typeface="OpenDyslexic" charset="0"/>
                          <a:cs typeface="OpenDyslexic" charset="0"/>
                        </a:rPr>
                        <a:t>i</a:t>
                      </a: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9"/>
                  </a:ext>
                </a:extLst>
              </a:tr>
            </a:tbl>
          </a:graphicData>
        </a:graphic>
      </p:graphicFrame>
    </p:spTree>
    <p:extLst>
      <p:ext uri="{BB962C8B-B14F-4D97-AF65-F5344CB8AC3E}">
        <p14:creationId xmlns:p14="http://schemas.microsoft.com/office/powerpoint/2010/main" val="1933006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dependable</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comfortable</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understandable</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reasonable</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enjoyable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possible</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horrible</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353822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Words ending in -able and -</a:t>
                      </a:r>
                      <a:r>
                        <a:rPr lang="en-GB" sz="1400" err="1">
                          <a:latin typeface="Muli" pitchFamily="2" charset="77"/>
                        </a:rPr>
                        <a:t>ible</a:t>
                      </a:r>
                      <a:r>
                        <a:rPr lang="en-GB" sz="1400">
                          <a:latin typeface="Muli" pitchFamily="2" charset="77"/>
                        </a:rPr>
                        <a:t>.  -able is used where there is a related word ending -</a:t>
                      </a:r>
                      <a:r>
                        <a:rPr lang="en-GB" sz="1400" err="1">
                          <a:latin typeface="Muli" pitchFamily="2" charset="77"/>
                        </a:rPr>
                        <a:t>ation</a:t>
                      </a:r>
                      <a:r>
                        <a:rPr lang="en-GB" sz="140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solidFill>
                            <a:srgbClr val="FF3860"/>
                          </a:solidFill>
                          <a:latin typeface="Muli" pitchFamily="2" charset="77"/>
                        </a:rPr>
                        <a:t>Answers: </a:t>
                      </a:r>
                      <a:endParaRPr lang="en-GB" sz="1400">
                        <a:solidFill>
                          <a:srgbClr val="FF3860"/>
                        </a:solidFill>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10</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6" name="TextBox 5"/>
          <p:cNvSpPr txBox="1"/>
          <p:nvPr/>
        </p:nvSpPr>
        <p:spPr>
          <a:xfrm>
            <a:off x="9390262" y="4376177"/>
            <a:ext cx="2638452" cy="1200329"/>
          </a:xfrm>
          <a:prstGeom prst="rect">
            <a:avLst/>
          </a:prstGeom>
          <a:solidFill>
            <a:srgbClr val="D883FF"/>
          </a:solidFill>
          <a:ln>
            <a:solidFill>
              <a:schemeClr val="tx1"/>
            </a:solidFill>
          </a:ln>
        </p:spPr>
        <p:txBody>
          <a:bodyPr wrap="square" rtlCol="0">
            <a:spAutoFit/>
          </a:bodyPr>
          <a:lstStyle/>
          <a:p>
            <a:pPr algn="ctr"/>
            <a:r>
              <a:rPr lang="en-GB">
                <a:latin typeface="OpenDyslexicAlta" pitchFamily="2" charset="77"/>
                <a:ea typeface="OpenDyslexic" charset="0"/>
                <a:cs typeface="OpenDyslexic" charset="0"/>
              </a:rPr>
              <a:t>Insert the missing letters into your spellings to find a new ‘-able’ word. </a:t>
            </a:r>
          </a:p>
        </p:txBody>
      </p:sp>
      <p:graphicFrame>
        <p:nvGraphicFramePr>
          <p:cNvPr id="8" name="Table 7"/>
          <p:cNvGraphicFramePr>
            <a:graphicFrameLocks noGrp="1"/>
          </p:cNvGraphicFramePr>
          <p:nvPr>
            <p:extLst>
              <p:ext uri="{D42A27DB-BD31-4B8C-83A1-F6EECF244321}">
                <p14:modId xmlns:p14="http://schemas.microsoft.com/office/powerpoint/2010/main" val="4024987749"/>
              </p:ext>
            </p:extLst>
          </p:nvPr>
        </p:nvGraphicFramePr>
        <p:xfrm>
          <a:off x="3548745" y="1432845"/>
          <a:ext cx="7863534" cy="4748620"/>
        </p:xfrm>
        <a:graphic>
          <a:graphicData uri="http://schemas.openxmlformats.org/drawingml/2006/table">
            <a:tbl>
              <a:tblPr firstRow="1" firstCol="1" bandRow="1">
                <a:tableStyleId>{5940675A-B579-460E-94D1-54222C63F5DA}</a:tableStyleId>
              </a:tblPr>
              <a:tblGrid>
                <a:gridCol w="374454">
                  <a:extLst>
                    <a:ext uri="{9D8B030D-6E8A-4147-A177-3AD203B41FA5}">
                      <a16:colId xmlns="" xmlns:a16="http://schemas.microsoft.com/office/drawing/2014/main" val="20000"/>
                    </a:ext>
                  </a:extLst>
                </a:gridCol>
                <a:gridCol w="374454">
                  <a:extLst>
                    <a:ext uri="{9D8B030D-6E8A-4147-A177-3AD203B41FA5}">
                      <a16:colId xmlns="" xmlns:a16="http://schemas.microsoft.com/office/drawing/2014/main" val="20001"/>
                    </a:ext>
                  </a:extLst>
                </a:gridCol>
                <a:gridCol w="374454">
                  <a:extLst>
                    <a:ext uri="{9D8B030D-6E8A-4147-A177-3AD203B41FA5}">
                      <a16:colId xmlns="" xmlns:a16="http://schemas.microsoft.com/office/drawing/2014/main" val="20002"/>
                    </a:ext>
                  </a:extLst>
                </a:gridCol>
                <a:gridCol w="374454">
                  <a:extLst>
                    <a:ext uri="{9D8B030D-6E8A-4147-A177-3AD203B41FA5}">
                      <a16:colId xmlns="" xmlns:a16="http://schemas.microsoft.com/office/drawing/2014/main" val="20003"/>
                    </a:ext>
                  </a:extLst>
                </a:gridCol>
                <a:gridCol w="374454">
                  <a:extLst>
                    <a:ext uri="{9D8B030D-6E8A-4147-A177-3AD203B41FA5}">
                      <a16:colId xmlns="" xmlns:a16="http://schemas.microsoft.com/office/drawing/2014/main" val="20004"/>
                    </a:ext>
                  </a:extLst>
                </a:gridCol>
                <a:gridCol w="374454">
                  <a:extLst>
                    <a:ext uri="{9D8B030D-6E8A-4147-A177-3AD203B41FA5}">
                      <a16:colId xmlns="" xmlns:a16="http://schemas.microsoft.com/office/drawing/2014/main" val="20005"/>
                    </a:ext>
                  </a:extLst>
                </a:gridCol>
                <a:gridCol w="374454">
                  <a:extLst>
                    <a:ext uri="{9D8B030D-6E8A-4147-A177-3AD203B41FA5}">
                      <a16:colId xmlns="" xmlns:a16="http://schemas.microsoft.com/office/drawing/2014/main" val="20006"/>
                    </a:ext>
                  </a:extLst>
                </a:gridCol>
                <a:gridCol w="374454">
                  <a:extLst>
                    <a:ext uri="{9D8B030D-6E8A-4147-A177-3AD203B41FA5}">
                      <a16:colId xmlns="" xmlns:a16="http://schemas.microsoft.com/office/drawing/2014/main" val="20007"/>
                    </a:ext>
                  </a:extLst>
                </a:gridCol>
                <a:gridCol w="374454">
                  <a:extLst>
                    <a:ext uri="{9D8B030D-6E8A-4147-A177-3AD203B41FA5}">
                      <a16:colId xmlns="" xmlns:a16="http://schemas.microsoft.com/office/drawing/2014/main" val="20008"/>
                    </a:ext>
                  </a:extLst>
                </a:gridCol>
                <a:gridCol w="374454">
                  <a:extLst>
                    <a:ext uri="{9D8B030D-6E8A-4147-A177-3AD203B41FA5}">
                      <a16:colId xmlns="" xmlns:a16="http://schemas.microsoft.com/office/drawing/2014/main" val="20009"/>
                    </a:ext>
                  </a:extLst>
                </a:gridCol>
                <a:gridCol w="374454">
                  <a:extLst>
                    <a:ext uri="{9D8B030D-6E8A-4147-A177-3AD203B41FA5}">
                      <a16:colId xmlns="" xmlns:a16="http://schemas.microsoft.com/office/drawing/2014/main" val="20010"/>
                    </a:ext>
                  </a:extLst>
                </a:gridCol>
                <a:gridCol w="374454">
                  <a:extLst>
                    <a:ext uri="{9D8B030D-6E8A-4147-A177-3AD203B41FA5}">
                      <a16:colId xmlns="" xmlns:a16="http://schemas.microsoft.com/office/drawing/2014/main" val="20011"/>
                    </a:ext>
                  </a:extLst>
                </a:gridCol>
                <a:gridCol w="374454">
                  <a:extLst>
                    <a:ext uri="{9D8B030D-6E8A-4147-A177-3AD203B41FA5}">
                      <a16:colId xmlns="" xmlns:a16="http://schemas.microsoft.com/office/drawing/2014/main" val="20012"/>
                    </a:ext>
                  </a:extLst>
                </a:gridCol>
                <a:gridCol w="397153">
                  <a:extLst>
                    <a:ext uri="{9D8B030D-6E8A-4147-A177-3AD203B41FA5}">
                      <a16:colId xmlns="" xmlns:a16="http://schemas.microsoft.com/office/drawing/2014/main" val="20013"/>
                    </a:ext>
                  </a:extLst>
                </a:gridCol>
                <a:gridCol w="351755">
                  <a:extLst>
                    <a:ext uri="{9D8B030D-6E8A-4147-A177-3AD203B41FA5}">
                      <a16:colId xmlns="" xmlns:a16="http://schemas.microsoft.com/office/drawing/2014/main" val="20014"/>
                    </a:ext>
                  </a:extLst>
                </a:gridCol>
                <a:gridCol w="374454">
                  <a:extLst>
                    <a:ext uri="{9D8B030D-6E8A-4147-A177-3AD203B41FA5}">
                      <a16:colId xmlns="" xmlns:a16="http://schemas.microsoft.com/office/drawing/2014/main" val="20015"/>
                    </a:ext>
                  </a:extLst>
                </a:gridCol>
                <a:gridCol w="374454">
                  <a:extLst>
                    <a:ext uri="{9D8B030D-6E8A-4147-A177-3AD203B41FA5}">
                      <a16:colId xmlns="" xmlns:a16="http://schemas.microsoft.com/office/drawing/2014/main" val="20016"/>
                    </a:ext>
                  </a:extLst>
                </a:gridCol>
                <a:gridCol w="374454">
                  <a:extLst>
                    <a:ext uri="{9D8B030D-6E8A-4147-A177-3AD203B41FA5}">
                      <a16:colId xmlns="" xmlns:a16="http://schemas.microsoft.com/office/drawing/2014/main" val="20017"/>
                    </a:ext>
                  </a:extLst>
                </a:gridCol>
                <a:gridCol w="374454">
                  <a:extLst>
                    <a:ext uri="{9D8B030D-6E8A-4147-A177-3AD203B41FA5}">
                      <a16:colId xmlns="" xmlns:a16="http://schemas.microsoft.com/office/drawing/2014/main" val="20018"/>
                    </a:ext>
                  </a:extLst>
                </a:gridCol>
                <a:gridCol w="374454">
                  <a:extLst>
                    <a:ext uri="{9D8B030D-6E8A-4147-A177-3AD203B41FA5}">
                      <a16:colId xmlns="" xmlns:a16="http://schemas.microsoft.com/office/drawing/2014/main" val="20019"/>
                    </a:ext>
                  </a:extLst>
                </a:gridCol>
                <a:gridCol w="374454">
                  <a:extLst>
                    <a:ext uri="{9D8B030D-6E8A-4147-A177-3AD203B41FA5}">
                      <a16:colId xmlns="" xmlns:a16="http://schemas.microsoft.com/office/drawing/2014/main" val="20020"/>
                    </a:ext>
                  </a:extLst>
                </a:gridCol>
              </a:tblGrid>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f</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chemeClr val="tx1"/>
                          </a:solidFill>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err="1">
                          <a:solidFill>
                            <a:srgbClr val="FF3860"/>
                          </a:solidFill>
                          <a:latin typeface="OpenDyslexicAlta" pitchFamily="2" charset="77"/>
                          <a:ea typeface="OpenDyslexic" charset="0"/>
                          <a:cs typeface="OpenDyslexic" charset="0"/>
                        </a:rPr>
                        <a:t>i</a:t>
                      </a:r>
                      <a:endParaRPr lang="en-GB" sz="2400" b="0" i="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2"/>
                  </a:ext>
                </a:extLst>
              </a:tr>
              <a:tr h="474862">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j</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3"/>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effectLst/>
                          <a:latin typeface="OpenDyslexicAlta" pitchFamily="2" charset="77"/>
                          <a:ea typeface="OpenDyslexic" charset="0"/>
                          <a:cs typeface="OpenDyslexic" charset="0"/>
                        </a:rPr>
                        <a:t>i</a:t>
                      </a: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4"/>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a:solidFill>
                            <a:srgbClr val="FF3860"/>
                          </a:solidFill>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5"/>
                  </a:ext>
                </a:extLst>
              </a:tr>
              <a:tr h="474862">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effectLst/>
                          <a:latin typeface="OpenDyslexicAlta" pitchFamily="2" charset="77"/>
                          <a:ea typeface="OpenDyslexic" charset="0"/>
                          <a:cs typeface="OpenDyslexic" charset="0"/>
                        </a:rPr>
                        <a:t>i</a:t>
                      </a: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6"/>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effectLst/>
                          <a:latin typeface="OpenDyslexicAlta" pitchFamily="2" charset="77"/>
                          <a:ea typeface="OpenDyslexic" charset="0"/>
                          <a:cs typeface="OpenDyslexic" charset="0"/>
                        </a:rPr>
                        <a:t>i</a:t>
                      </a: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7"/>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solidFill>
                            <a:srgbClr val="FF3860"/>
                          </a:solidFill>
                          <a:effectLst/>
                          <a:latin typeface="OpenDyslexicAlta" pitchFamily="2" charset="77"/>
                          <a:ea typeface="OpenDyslexic" charset="0"/>
                          <a:cs typeface="OpenDyslexic" charset="0"/>
                        </a:rPr>
                        <a:t>i</a:t>
                      </a:r>
                      <a:endParaRPr lang="en-GB" sz="2400" b="0" i="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err="1">
                          <a:solidFill>
                            <a:srgbClr val="FF3860"/>
                          </a:solidFill>
                          <a:effectLst/>
                          <a:latin typeface="OpenDyslexicAlta" pitchFamily="2" charset="77"/>
                          <a:ea typeface="OpenDyslexic" charset="0"/>
                          <a:cs typeface="OpenDyslexic" charset="0"/>
                        </a:rPr>
                        <a:t>i</a:t>
                      </a:r>
                      <a:endParaRPr lang="en-GB" sz="2400" b="0" i="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8"/>
                  </a:ext>
                </a:extLst>
              </a:tr>
              <a:tr h="474862">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400" b="0" i="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400" b="0" i="0">
                          <a:solidFill>
                            <a:schemeClr val="tx1">
                              <a:lumMod val="95000"/>
                              <a:lumOff val="5000"/>
                            </a:schemeClr>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883FF"/>
                    </a:solidFill>
                  </a:tcPr>
                </a:tc>
                <a:tc>
                  <a:txBody>
                    <a:bodyPr/>
                    <a:lstStyle/>
                    <a:p>
                      <a:pPr algn="ctr"/>
                      <a:r>
                        <a:rPr lang="en-GB" sz="2400" b="0" i="0">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2400" b="0" i="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2400" b="0" i="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9"/>
                  </a:ext>
                </a:extLst>
              </a:tr>
            </a:tbl>
          </a:graphicData>
        </a:graphic>
      </p:graphicFrame>
    </p:spTree>
    <p:extLst>
      <p:ext uri="{BB962C8B-B14F-4D97-AF65-F5344CB8AC3E}">
        <p14:creationId xmlns:p14="http://schemas.microsoft.com/office/powerpoint/2010/main" val="3670088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p:txBody>
          <a:bodyPr anchor="ctr">
            <a:normAutofit/>
          </a:bodyPr>
          <a:lstStyle/>
          <a:p>
            <a:r>
              <a:rPr lang="en-GB"/>
              <a:t>Words ending in -ably and -</a:t>
            </a:r>
            <a:r>
              <a:rPr lang="en-GB" err="1"/>
              <a:t>ibly</a:t>
            </a:r>
            <a:r>
              <a:rPr lang="en-GB"/>
              <a:t>.</a:t>
            </a:r>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5</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11</a:t>
            </a:r>
          </a:p>
        </p:txBody>
      </p:sp>
    </p:spTree>
    <p:extLst>
      <p:ext uri="{BB962C8B-B14F-4D97-AF65-F5344CB8AC3E}">
        <p14:creationId xmlns:p14="http://schemas.microsoft.com/office/powerpoint/2010/main" val="2690104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a:t> 11</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r>
              <a:rPr lang="en-GB"/>
              <a:t>Words ending in ‘-ably’ and ‘-</a:t>
            </a:r>
            <a:r>
              <a:rPr lang="en-GB" err="1"/>
              <a:t>ibly</a:t>
            </a:r>
            <a:r>
              <a:rPr lang="en-GB"/>
              <a:t>.’  The ‘-able’ ending is usually but not always used if a complete root word can be heard before it. ‘y’ endings comply with previously learned rules and is replaced with ‘i’ as in rely &gt; reliably.</a:t>
            </a:r>
          </a:p>
          <a:p>
            <a:endParaRPr lang="en-GB"/>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612102157"/>
              </p:ext>
            </p:extLst>
          </p:nvPr>
        </p:nvGraphicFramePr>
        <p:xfrm>
          <a:off x="3429000" y="1311275"/>
          <a:ext cx="8363607" cy="5353241"/>
        </p:xfrm>
        <a:graphic>
          <a:graphicData uri="http://schemas.openxmlformats.org/drawingml/2006/table">
            <a:tbl>
              <a:tblPr firstRow="1" bandRow="1">
                <a:tableStyleId>{5940675A-B579-460E-94D1-54222C63F5DA}</a:tableStyleId>
              </a:tblPr>
              <a:tblGrid>
                <a:gridCol w="1573679">
                  <a:extLst>
                    <a:ext uri="{9D8B030D-6E8A-4147-A177-3AD203B41FA5}">
                      <a16:colId xmlns="" xmlns:a16="http://schemas.microsoft.com/office/drawing/2014/main" val="20000"/>
                    </a:ext>
                  </a:extLst>
                </a:gridCol>
                <a:gridCol w="6789928">
                  <a:extLst>
                    <a:ext uri="{9D8B030D-6E8A-4147-A177-3AD203B41FA5}">
                      <a16:colId xmlns="" xmlns:a16="http://schemas.microsoft.com/office/drawing/2014/main" val="20001"/>
                    </a:ext>
                  </a:extLst>
                </a:gridCol>
              </a:tblGrid>
              <a:tr h="1421997">
                <a:tc>
                  <a:txBody>
                    <a:bodyPr/>
                    <a:lstStyle/>
                    <a:p>
                      <a:r>
                        <a:rPr lang="en-GB" sz="1700" b="0" i="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a:latin typeface="Muli" pitchFamily="2" charset="77"/>
                        </a:rPr>
                        <a:t>Words ending in ‘-ably’ and ‘-</a:t>
                      </a:r>
                      <a:r>
                        <a:rPr lang="en-GB" sz="1600" b="0" i="0" err="1">
                          <a:latin typeface="Muli" pitchFamily="2" charset="77"/>
                        </a:rPr>
                        <a:t>ibly</a:t>
                      </a:r>
                      <a:r>
                        <a:rPr lang="en-GB" sz="1600" b="0" i="0">
                          <a:latin typeface="Muli" pitchFamily="2" charset="77"/>
                        </a:rPr>
                        <a:t>.’  The ‘-able’ ending is usually but not always used if a complete root word can be heard before it.    ‘y’ endings comply with previously learned rules and is replaced with ‘i’ as in rely &gt; reliably. When they add ‘-</a:t>
                      </a:r>
                      <a:r>
                        <a:rPr lang="en-GB" sz="1600" b="0" i="0" err="1">
                          <a:latin typeface="Muli" pitchFamily="2" charset="77"/>
                        </a:rPr>
                        <a:t>ibly</a:t>
                      </a:r>
                      <a:r>
                        <a:rPr lang="en-GB" sz="1600" b="0" i="0">
                          <a:latin typeface="Muli" pitchFamily="2" charset="77"/>
                        </a:rPr>
                        <a:t>’/’-ably’, they are turning the word into an adverb.</a:t>
                      </a:r>
                    </a:p>
                    <a:p>
                      <a:endParaRPr lang="en-GB" sz="1600" b="0" i="0">
                        <a:latin typeface="Muli" pitchFamily="2" charset="77"/>
                      </a:endParaRPr>
                    </a:p>
                  </a:txBody>
                  <a:tcPr/>
                </a:tc>
                <a:extLst>
                  <a:ext uri="{0D108BD9-81ED-4DB2-BD59-A6C34878D82A}">
                    <a16:rowId xmlns="" xmlns:a16="http://schemas.microsoft.com/office/drawing/2014/main" val="10000"/>
                  </a:ext>
                </a:extLst>
              </a:tr>
              <a:tr h="1686554">
                <a:tc>
                  <a:txBody>
                    <a:bodyPr/>
                    <a:lstStyle/>
                    <a:p>
                      <a:r>
                        <a:rPr lang="en-GB" sz="1700" b="0" i="0">
                          <a:latin typeface="Muli" pitchFamily="2" charset="77"/>
                        </a:rPr>
                        <a:t>Main Teaching Activity </a:t>
                      </a:r>
                    </a:p>
                  </a:txBody>
                  <a:tcPr/>
                </a:tc>
                <a:tc>
                  <a:txBody>
                    <a:bodyPr/>
                    <a:lstStyle/>
                    <a:p>
                      <a:r>
                        <a:rPr lang="en-GB" sz="1600" b="0" i="0" baseline="0">
                          <a:latin typeface="Muli" pitchFamily="2" charset="77"/>
                        </a:rPr>
                        <a:t>Read the words out to the class one at a time and get them to write the word on their board and hold it up, they need to decide if the word has the ’ably’ or ‘</a:t>
                      </a:r>
                      <a:r>
                        <a:rPr lang="en-GB" sz="1600" b="0" i="0" baseline="0" err="1">
                          <a:latin typeface="Muli" pitchFamily="2" charset="77"/>
                        </a:rPr>
                        <a:t>ibly</a:t>
                      </a:r>
                      <a:r>
                        <a:rPr lang="en-GB" sz="1600" b="0" i="0" baseline="0">
                          <a:latin typeface="Muli" pitchFamily="2" charset="77"/>
                        </a:rPr>
                        <a:t>’ ending.</a:t>
                      </a:r>
                      <a:br>
                        <a:rPr lang="en-GB" sz="1600" b="0" i="0" baseline="0">
                          <a:latin typeface="Muli" pitchFamily="2" charset="77"/>
                        </a:rPr>
                      </a:br>
                      <a:r>
                        <a:rPr lang="en-GB" sz="1600" b="0" i="0" baseline="0">
                          <a:latin typeface="Muli" pitchFamily="2" charset="77"/>
                        </a:rPr>
                        <a:t/>
                      </a:r>
                      <a:br>
                        <a:rPr lang="en-GB" sz="1600" b="0" i="0" baseline="0">
                          <a:latin typeface="Muli" pitchFamily="2" charset="77"/>
                        </a:rPr>
                      </a:br>
                      <a:r>
                        <a:rPr lang="en-GB" sz="1600" b="0" i="0" baseline="0">
                          <a:latin typeface="Muli" pitchFamily="2" charset="77"/>
                        </a:rPr>
                        <a:t>Discuss any misconceptions or errors (sensibly is an exception word) </a:t>
                      </a:r>
                    </a:p>
                    <a:p>
                      <a:endParaRPr lang="en-GB" sz="1600" b="0" i="0" baseline="0">
                        <a:latin typeface="Muli" pitchFamily="2" charset="77"/>
                      </a:endParaRPr>
                    </a:p>
                  </a:txBody>
                  <a:tcPr/>
                </a:tc>
                <a:extLst>
                  <a:ext uri="{0D108BD9-81ED-4DB2-BD59-A6C34878D82A}">
                    <a16:rowId xmlns="" xmlns:a16="http://schemas.microsoft.com/office/drawing/2014/main" val="10001"/>
                  </a:ext>
                </a:extLst>
              </a:tr>
              <a:tr h="2112207">
                <a:tc>
                  <a:txBody>
                    <a:bodyPr/>
                    <a:lstStyle/>
                    <a:p>
                      <a:r>
                        <a:rPr lang="en-GB" sz="1700" b="0" i="0">
                          <a:latin typeface="Muli" pitchFamily="2" charset="77"/>
                        </a:rPr>
                        <a:t>Independent Activity</a:t>
                      </a:r>
                    </a:p>
                  </a:txBody>
                  <a:tcPr/>
                </a:tc>
                <a:tc>
                  <a:txBody>
                    <a:bodyPr/>
                    <a:lstStyle/>
                    <a:p>
                      <a:r>
                        <a:rPr lang="en-GB" sz="1600" b="0" i="0">
                          <a:latin typeface="Muli" pitchFamily="2" charset="77"/>
                        </a:rPr>
                        <a:t/>
                      </a:r>
                      <a:br>
                        <a:rPr lang="en-GB" sz="1600" b="0" i="0">
                          <a:latin typeface="Muli" pitchFamily="2" charset="77"/>
                        </a:rPr>
                      </a:br>
                      <a:r>
                        <a:rPr lang="en-GB" sz="1600" b="0" i="0">
                          <a:latin typeface="Muli" pitchFamily="2" charset="77"/>
                        </a:rPr>
                        <a:t>Children to write 8 sentences containing spelling words, can anyone add more than one of the words to the same sentence? Get a partner to check the spellings in the sentences.</a:t>
                      </a:r>
                    </a:p>
                    <a:p>
                      <a:endParaRPr lang="en-GB" sz="1600" b="0" i="0">
                        <a:latin typeface="Muli" pitchFamily="2" charset="77"/>
                      </a:endParaRPr>
                    </a:p>
                    <a:p>
                      <a:r>
                        <a:rPr lang="en-GB" sz="1600" b="0" i="0">
                          <a:latin typeface="Muli" pitchFamily="2" charset="77"/>
                        </a:rPr>
                        <a:t>Share sentences in pairs or as a class.</a:t>
                      </a:r>
                    </a:p>
                  </a:txBody>
                  <a:tcPr/>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115407999"/>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reliably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dependably</a:t>
                      </a:r>
                    </a:p>
                  </a:txBody>
                  <a:tcPr/>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comfortably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possibly</a:t>
                      </a:r>
                    </a:p>
                  </a:txBody>
                  <a:tcPr/>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horribly</a:t>
                      </a:r>
                    </a:p>
                  </a:txBody>
                  <a:tcPr/>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terribly</a:t>
                      </a:r>
                    </a:p>
                  </a:txBody>
                  <a:tcPr/>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visibly</a:t>
                      </a:r>
                    </a:p>
                  </a:txBody>
                  <a:tcPr/>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incredibly</a:t>
                      </a:r>
                    </a:p>
                  </a:txBody>
                  <a:tcPr/>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sensibly</a:t>
                      </a:r>
                    </a:p>
                  </a:txBody>
                  <a:tcPr/>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legibly</a:t>
                      </a:r>
                    </a:p>
                  </a:txBody>
                  <a:tcPr/>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3170300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1119219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dependably</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comfortably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possibly</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horribly</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terribly</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visibly</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incredibly</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sensibly</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legibly</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67181395"/>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‘-ably’ and ‘-</a:t>
                      </a:r>
                      <a:r>
                        <a:rPr lang="en-GB" sz="1400" err="1">
                          <a:latin typeface="Muli" pitchFamily="2" charset="77"/>
                        </a:rPr>
                        <a:t>ibly</a:t>
                      </a:r>
                      <a:r>
                        <a:rPr lang="en-GB" sz="1400">
                          <a:latin typeface="Muli" pitchFamily="2" charset="77"/>
                        </a:rPr>
                        <a:t>.’  The ‘-able’ ending is usually but not always used if a complete root word can be heard before it. ‘y’ endings comply with previously learned rules and is replaced with ‘</a:t>
                      </a:r>
                      <a:r>
                        <a:rPr lang="en-GB" sz="1400" err="1">
                          <a:latin typeface="Muli" pitchFamily="2" charset="77"/>
                        </a:rPr>
                        <a:t>i</a:t>
                      </a:r>
                      <a:r>
                        <a:rPr lang="en-GB" sz="140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7" name="TextBox 6"/>
          <p:cNvSpPr txBox="1"/>
          <p:nvPr/>
        </p:nvSpPr>
        <p:spPr>
          <a:xfrm>
            <a:off x="3503702" y="1485197"/>
            <a:ext cx="8556493" cy="5355312"/>
          </a:xfrm>
          <a:prstGeom prst="rect">
            <a:avLst/>
          </a:prstGeom>
          <a:noFill/>
        </p:spPr>
        <p:txBody>
          <a:bodyPr wrap="square" rtlCol="0">
            <a:spAutoFit/>
          </a:bodyPr>
          <a:lstStyle/>
          <a:p>
            <a:r>
              <a:rPr lang="en-GB">
                <a:latin typeface="OpenDyslexicAlta" pitchFamily="2" charset="77"/>
                <a:ea typeface="OpenDyslexic" charset="0"/>
                <a:cs typeface="OpenDyslexic" charset="0"/>
              </a:rPr>
              <a:t>Can you select 8 of your spellings to write into sentences?</a:t>
            </a:r>
          </a:p>
          <a:p>
            <a:endParaRPr lang="en-GB">
              <a:latin typeface="OpenDyslexicAlta" pitchFamily="2" charset="77"/>
              <a:ea typeface="OpenDyslexic" charset="0"/>
              <a:cs typeface="OpenDyslexic" charset="0"/>
            </a:endParaRP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endParaRPr lang="en-GB" u="sng">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66093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gridCol w="27876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dependably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comfortably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possibly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horribly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terribly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visibly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incredibly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sensibly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legibly</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20263085"/>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‘-ably’ and ‘-</a:t>
                      </a:r>
                      <a:r>
                        <a:rPr lang="en-GB" sz="1400" err="1">
                          <a:latin typeface="Muli" pitchFamily="2" charset="77"/>
                        </a:rPr>
                        <a:t>ibly</a:t>
                      </a:r>
                      <a:r>
                        <a:rPr lang="en-GB" sz="1400">
                          <a:latin typeface="Muli" pitchFamily="2" charset="77"/>
                        </a:rPr>
                        <a:t>.’  The ‘-able’ ending is usually but not always used if a complete root word can be heard before it. ‘y’ endings comply with previously learned rules and is replaced with ‘</a:t>
                      </a:r>
                      <a:r>
                        <a:rPr lang="en-GB" sz="1400" err="1">
                          <a:latin typeface="Muli" pitchFamily="2" charset="77"/>
                        </a:rPr>
                        <a:t>i</a:t>
                      </a:r>
                      <a:r>
                        <a:rPr lang="en-GB" sz="1400">
                          <a:latin typeface="Muli" pitchFamily="2" charset="77"/>
                        </a:rPr>
                        <a:t>’ as in rely &gt; reliably.</a:t>
                      </a:r>
                    </a:p>
                    <a:p>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912306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dependably</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comfortably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possibly</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horribly</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terribly</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visibly</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incredibly</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sensibly</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legibly</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63075193"/>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‘-ably’ and ‘-</a:t>
                      </a:r>
                      <a:r>
                        <a:rPr lang="en-GB" sz="1400" err="1">
                          <a:latin typeface="Muli" pitchFamily="2" charset="77"/>
                        </a:rPr>
                        <a:t>ibly</a:t>
                      </a:r>
                      <a:r>
                        <a:rPr lang="en-GB" sz="1400">
                          <a:latin typeface="Muli" pitchFamily="2" charset="77"/>
                        </a:rPr>
                        <a:t>.’  The ‘-able’ ending is usually but not always used if a complete root word can be heard before it. ‘y’ endings comply with previously learned rules and is replaced with ‘</a:t>
                      </a:r>
                      <a:r>
                        <a:rPr lang="en-GB" sz="1400" err="1">
                          <a:latin typeface="Muli" pitchFamily="2" charset="77"/>
                        </a:rPr>
                        <a:t>i</a:t>
                      </a:r>
                      <a:r>
                        <a:rPr lang="en-GB" sz="140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pic>
        <p:nvPicPr>
          <p:cNvPr id="25" name="Picture 24"/>
          <p:cNvPicPr>
            <a:picLocks noChangeAspect="1"/>
          </p:cNvPicPr>
          <p:nvPr/>
        </p:nvPicPr>
        <p:blipFill>
          <a:blip r:embed="rId2"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3"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Root Word</a:t>
                      </a:r>
                    </a:p>
                  </a:txBody>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10001"/>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10006"/>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a:latin typeface="OpenDyslexicAlta" pitchFamily="2" charset="77"/>
                <a:ea typeface="OpenDyslexic" charset="0"/>
                <a:cs typeface="OpenDyslexic" charset="0"/>
              </a:rPr>
              <a:t>Put your spellings through the machine to find their root words ending in </a:t>
            </a:r>
            <a:r>
              <a:rPr lang="mr-IN" sz="1400">
                <a:latin typeface="OpenDyslexicAlta" pitchFamily="2" charset="77"/>
                <a:ea typeface="OpenDyslexic" charset="0"/>
                <a:cs typeface="OpenDyslexic" charset="0"/>
              </a:rPr>
              <a:t>–</a:t>
            </a:r>
            <a:r>
              <a:rPr lang="en-GB" sz="140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470397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D883FF"/>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dependably</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comfortably</a:t>
                      </a:r>
                      <a:r>
                        <a:rPr lang="en-GB" b="0" i="0" baseline="0">
                          <a:latin typeface="OpenDyslexicAlta" pitchFamily="2" charset="77"/>
                          <a:ea typeface="OpenDyslexic" charset="0"/>
                          <a:cs typeface="OpenDyslexic" charset="0"/>
                        </a:rPr>
                        <a:t> </a:t>
                      </a:r>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possibly</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horribly</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terribly</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visibly</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incredibly</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sensibly</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legibly</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85512252"/>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‘-ably’ and ‘-</a:t>
                      </a:r>
                      <a:r>
                        <a:rPr lang="en-GB" sz="1400" err="1">
                          <a:latin typeface="Muli" pitchFamily="2" charset="77"/>
                        </a:rPr>
                        <a:t>ibly</a:t>
                      </a:r>
                      <a:r>
                        <a:rPr lang="en-GB" sz="1400">
                          <a:latin typeface="Muli" pitchFamily="2" charset="77"/>
                        </a:rPr>
                        <a:t>.’  The ‘-able’ ending is usually but not always used if a complete root word can be heard before it. ‘y’ endings comply with previously learned rules and is replaced with ‘</a:t>
                      </a:r>
                      <a:r>
                        <a:rPr lang="en-GB" sz="1400" err="1">
                          <a:latin typeface="Muli" pitchFamily="2" charset="77"/>
                        </a:rPr>
                        <a:t>i</a:t>
                      </a:r>
                      <a:r>
                        <a:rPr lang="en-GB" sz="1400">
                          <a:latin typeface="Muli" pitchFamily="2" charset="77"/>
                        </a:rPr>
                        <a:t>’ as in rely &gt; reliably.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solidFill>
                            <a:srgbClr val="FF3860"/>
                          </a:solidFill>
                          <a:latin typeface="Muli" pitchFamily="2" charset="77"/>
                        </a:rPr>
                        <a:t>Answers: </a:t>
                      </a:r>
                      <a:endParaRPr lang="en-GB" sz="1400">
                        <a:solidFill>
                          <a:srgbClr val="FF3860"/>
                        </a:solidFill>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5" name="Right Arrow 14"/>
          <p:cNvSpPr/>
          <p:nvPr/>
        </p:nvSpPr>
        <p:spPr>
          <a:xfrm>
            <a:off x="2993571" y="252276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6" name="Right Arrow 15"/>
          <p:cNvSpPr/>
          <p:nvPr/>
        </p:nvSpPr>
        <p:spPr>
          <a:xfrm>
            <a:off x="2971801" y="3016709"/>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7" name="Right Arrow 16"/>
          <p:cNvSpPr/>
          <p:nvPr/>
        </p:nvSpPr>
        <p:spPr>
          <a:xfrm>
            <a:off x="2971801" y="345349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8" name="Right Arrow 17"/>
          <p:cNvSpPr/>
          <p:nvPr/>
        </p:nvSpPr>
        <p:spPr>
          <a:xfrm>
            <a:off x="2971801" y="390797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19" name="Right Arrow 18"/>
          <p:cNvSpPr/>
          <p:nvPr/>
        </p:nvSpPr>
        <p:spPr>
          <a:xfrm>
            <a:off x="2971801" y="435972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0" name="Right Arrow 19"/>
          <p:cNvSpPr/>
          <p:nvPr/>
        </p:nvSpPr>
        <p:spPr>
          <a:xfrm>
            <a:off x="2993571" y="4814202"/>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1" name="Right Arrow 20"/>
          <p:cNvSpPr/>
          <p:nvPr/>
        </p:nvSpPr>
        <p:spPr>
          <a:xfrm>
            <a:off x="2993571" y="526868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2" name="Right Arrow 21"/>
          <p:cNvSpPr/>
          <p:nvPr/>
        </p:nvSpPr>
        <p:spPr>
          <a:xfrm>
            <a:off x="2993571" y="577699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23" name="Right Arrow 22"/>
          <p:cNvSpPr/>
          <p:nvPr/>
        </p:nvSpPr>
        <p:spPr>
          <a:xfrm>
            <a:off x="2971801" y="623751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pic>
        <p:nvPicPr>
          <p:cNvPr id="25" name="Picture 24"/>
          <p:cNvPicPr>
            <a:picLocks noChangeAspect="1"/>
          </p:cNvPicPr>
          <p:nvPr/>
        </p:nvPicPr>
        <p:blipFill>
          <a:blip r:embed="rId3" cstate="screen">
            <a:duotone>
              <a:prstClr val="black"/>
              <a:srgbClr val="D883FF">
                <a:tint val="45000"/>
                <a:satMod val="400000"/>
              </a:srgbClr>
            </a:duotone>
            <a:extLst>
              <a:ext uri="{28A0092B-C50C-407E-A947-70E740481C1C}">
                <a14:useLocalDpi xmlns:a14="http://schemas.microsoft.com/office/drawing/2010/main"/>
              </a:ext>
            </a:extLst>
          </a:blip>
          <a:stretch>
            <a:fillRect/>
          </a:stretch>
        </p:blipFill>
        <p:spPr>
          <a:xfrm>
            <a:off x="4301645" y="1946924"/>
            <a:ext cx="4033997" cy="3170470"/>
          </a:xfrm>
          <a:prstGeom prst="rect">
            <a:avLst/>
          </a:prstGeom>
        </p:spPr>
      </p:pic>
      <p:pic>
        <p:nvPicPr>
          <p:cNvPr id="26" name="Picture 25"/>
          <p:cNvPicPr>
            <a:picLocks noChangeAspect="1"/>
          </p:cNvPicPr>
          <p:nvPr/>
        </p:nvPicPr>
        <p:blipFill>
          <a:blip r:embed="rId4"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5572458" y="5118983"/>
            <a:ext cx="1492371" cy="1375779"/>
          </a:xfrm>
          <a:prstGeom prst="rect">
            <a:avLst/>
          </a:prstGeom>
        </p:spPr>
      </p:pic>
      <p:pic>
        <p:nvPicPr>
          <p:cNvPr id="27" name="Picture 26"/>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a:off x="4190322" y="5105582"/>
            <a:ext cx="1382136" cy="1382136"/>
          </a:xfrm>
          <a:prstGeom prst="rect">
            <a:avLst/>
          </a:prstGeom>
        </p:spPr>
      </p:pic>
      <p:pic>
        <p:nvPicPr>
          <p:cNvPr id="28" name="Picture 27"/>
          <p:cNvPicPr>
            <a:picLocks noChangeAspect="1"/>
          </p:cNvPicPr>
          <p:nvPr/>
        </p:nvPicPr>
        <p:blipFill>
          <a:blip r:embed="rId5" cstate="screen">
            <a:duotone>
              <a:prstClr val="black"/>
              <a:srgbClr val="9437FF">
                <a:tint val="45000"/>
                <a:satMod val="400000"/>
              </a:srgbClr>
            </a:duotone>
            <a:extLst>
              <a:ext uri="{28A0092B-C50C-407E-A947-70E740481C1C}">
                <a14:useLocalDpi xmlns:a14="http://schemas.microsoft.com/office/drawing/2010/main"/>
              </a:ext>
            </a:extLst>
          </a:blip>
          <a:stretch>
            <a:fillRect/>
          </a:stretch>
        </p:blipFill>
        <p:spPr>
          <a:xfrm rot="5400000">
            <a:off x="7064828" y="5115804"/>
            <a:ext cx="1382136" cy="1382136"/>
          </a:xfrm>
          <a:prstGeom prst="rect">
            <a:avLst/>
          </a:prstGeom>
        </p:spPr>
      </p:pic>
      <p:sp>
        <p:nvSpPr>
          <p:cNvPr id="30" name="Right Arrow 29"/>
          <p:cNvSpPr/>
          <p:nvPr/>
        </p:nvSpPr>
        <p:spPr>
          <a:xfrm>
            <a:off x="8672678" y="196488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1" name="Right Arrow 30"/>
          <p:cNvSpPr/>
          <p:nvPr/>
        </p:nvSpPr>
        <p:spPr>
          <a:xfrm>
            <a:off x="8672677" y="243024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2" name="Right Arrow 31"/>
          <p:cNvSpPr/>
          <p:nvPr/>
        </p:nvSpPr>
        <p:spPr>
          <a:xfrm>
            <a:off x="8650907" y="2924193"/>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3" name="Right Arrow 32"/>
          <p:cNvSpPr/>
          <p:nvPr/>
        </p:nvSpPr>
        <p:spPr>
          <a:xfrm>
            <a:off x="8650907" y="3360980"/>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4" name="Right Arrow 33"/>
          <p:cNvSpPr/>
          <p:nvPr/>
        </p:nvSpPr>
        <p:spPr>
          <a:xfrm>
            <a:off x="8650907" y="381546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5" name="Right Arrow 34"/>
          <p:cNvSpPr/>
          <p:nvPr/>
        </p:nvSpPr>
        <p:spPr>
          <a:xfrm>
            <a:off x="8650907" y="426720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6" name="Right Arrow 35"/>
          <p:cNvSpPr/>
          <p:nvPr/>
        </p:nvSpPr>
        <p:spPr>
          <a:xfrm>
            <a:off x="8672677" y="4721686"/>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7" name="Right Arrow 36"/>
          <p:cNvSpPr/>
          <p:nvPr/>
        </p:nvSpPr>
        <p:spPr>
          <a:xfrm>
            <a:off x="8672677" y="5176167"/>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8" name="Right Arrow 37"/>
          <p:cNvSpPr/>
          <p:nvPr/>
        </p:nvSpPr>
        <p:spPr>
          <a:xfrm>
            <a:off x="8672677" y="5660581"/>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sp>
        <p:nvSpPr>
          <p:cNvPr id="39" name="Right Arrow 38"/>
          <p:cNvSpPr/>
          <p:nvPr/>
        </p:nvSpPr>
        <p:spPr>
          <a:xfrm>
            <a:off x="8650907" y="6144995"/>
            <a:ext cx="936171" cy="359228"/>
          </a:xfrm>
          <a:prstGeom prst="rightArrow">
            <a:avLst/>
          </a:prstGeom>
          <a:solidFill>
            <a:srgbClr val="D883FF"/>
          </a:solidFill>
          <a:ln>
            <a:solidFill>
              <a:srgbClr val="D88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3314807617"/>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Root Word</a:t>
                      </a:r>
                    </a:p>
                  </a:txBody>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reliable</a:t>
                      </a:r>
                    </a:p>
                  </a:txBody>
                  <a:tcPr/>
                </a:tc>
                <a:extLst>
                  <a:ext uri="{0D108BD9-81ED-4DB2-BD59-A6C34878D82A}">
                    <a16:rowId xmlns="" xmlns:a16="http://schemas.microsoft.com/office/drawing/2014/main" val="10001"/>
                  </a:ext>
                </a:extLst>
              </a:tr>
              <a:tr h="457200">
                <a:tc>
                  <a:txBody>
                    <a:bodyPr/>
                    <a:lstStyle/>
                    <a:p>
                      <a:r>
                        <a:rPr lang="en-GB" b="0" i="0">
                          <a:solidFill>
                            <a:srgbClr val="FF3860"/>
                          </a:solidFill>
                          <a:latin typeface="OpenDyslexicAlta" pitchFamily="2" charset="77"/>
                          <a:ea typeface="OpenDyslexic" charset="0"/>
                          <a:cs typeface="OpenDyslexic" charset="0"/>
                        </a:rPr>
                        <a:t>dependable</a:t>
                      </a:r>
                    </a:p>
                  </a:txBody>
                  <a:tcPr/>
                </a:tc>
                <a:extLst>
                  <a:ext uri="{0D108BD9-81ED-4DB2-BD59-A6C34878D82A}">
                    <a16:rowId xmlns="" xmlns:a16="http://schemas.microsoft.com/office/drawing/2014/main" val="10002"/>
                  </a:ext>
                </a:extLst>
              </a:tr>
              <a:tr h="457200">
                <a:tc>
                  <a:txBody>
                    <a:bodyPr/>
                    <a:lstStyle/>
                    <a:p>
                      <a:r>
                        <a:rPr lang="en-GB" b="0" i="0">
                          <a:solidFill>
                            <a:srgbClr val="FF3860"/>
                          </a:solidFill>
                          <a:latin typeface="OpenDyslexicAlta" pitchFamily="2" charset="77"/>
                          <a:ea typeface="OpenDyslexic" charset="0"/>
                          <a:cs typeface="OpenDyslexic" charset="0"/>
                        </a:rPr>
                        <a:t>comfortable</a:t>
                      </a:r>
                    </a:p>
                  </a:txBody>
                  <a:tcPr/>
                </a:tc>
                <a:extLst>
                  <a:ext uri="{0D108BD9-81ED-4DB2-BD59-A6C34878D82A}">
                    <a16:rowId xmlns="" xmlns:a16="http://schemas.microsoft.com/office/drawing/2014/main" val="10003"/>
                  </a:ext>
                </a:extLst>
              </a:tr>
              <a:tr h="457200">
                <a:tc>
                  <a:txBody>
                    <a:bodyPr/>
                    <a:lstStyle/>
                    <a:p>
                      <a:r>
                        <a:rPr lang="en-GB" b="0" i="0">
                          <a:solidFill>
                            <a:srgbClr val="FF3860"/>
                          </a:solidFill>
                          <a:latin typeface="OpenDyslexicAlta" pitchFamily="2" charset="77"/>
                          <a:ea typeface="OpenDyslexic" charset="0"/>
                          <a:cs typeface="OpenDyslexic" charset="0"/>
                        </a:rPr>
                        <a:t>possible</a:t>
                      </a:r>
                    </a:p>
                  </a:txBody>
                  <a:tcPr/>
                </a:tc>
                <a:extLst>
                  <a:ext uri="{0D108BD9-81ED-4DB2-BD59-A6C34878D82A}">
                    <a16:rowId xmlns="" xmlns:a16="http://schemas.microsoft.com/office/drawing/2014/main" val="10004"/>
                  </a:ext>
                </a:extLst>
              </a:tr>
              <a:tr h="457200">
                <a:tc>
                  <a:txBody>
                    <a:bodyPr/>
                    <a:lstStyle/>
                    <a:p>
                      <a:r>
                        <a:rPr lang="en-GB" b="0" i="0">
                          <a:solidFill>
                            <a:srgbClr val="FF3860"/>
                          </a:solidFill>
                          <a:latin typeface="OpenDyslexicAlta" pitchFamily="2" charset="77"/>
                          <a:ea typeface="OpenDyslexic" charset="0"/>
                          <a:cs typeface="OpenDyslexic" charset="0"/>
                        </a:rPr>
                        <a:t>horrible</a:t>
                      </a:r>
                    </a:p>
                  </a:txBody>
                  <a:tcPr/>
                </a:tc>
                <a:extLst>
                  <a:ext uri="{0D108BD9-81ED-4DB2-BD59-A6C34878D82A}">
                    <a16:rowId xmlns="" xmlns:a16="http://schemas.microsoft.com/office/drawing/2014/main" val="10005"/>
                  </a:ext>
                </a:extLst>
              </a:tr>
              <a:tr h="457200">
                <a:tc>
                  <a:txBody>
                    <a:bodyPr/>
                    <a:lstStyle/>
                    <a:p>
                      <a:r>
                        <a:rPr lang="en-GB" b="0" i="0">
                          <a:solidFill>
                            <a:schemeClr val="tx1"/>
                          </a:solidFill>
                          <a:latin typeface="OpenDyslexicAlta" pitchFamily="2" charset="77"/>
                          <a:ea typeface="OpenDyslexic" charset="0"/>
                          <a:cs typeface="OpenDyslexic" charset="0"/>
                        </a:rPr>
                        <a:t>terrible</a:t>
                      </a:r>
                    </a:p>
                  </a:txBody>
                  <a:tcPr/>
                </a:tc>
                <a:extLst>
                  <a:ext uri="{0D108BD9-81ED-4DB2-BD59-A6C34878D82A}">
                    <a16:rowId xmlns="" xmlns:a16="http://schemas.microsoft.com/office/drawing/2014/main" val="10006"/>
                  </a:ext>
                </a:extLst>
              </a:tr>
              <a:tr h="457200">
                <a:tc>
                  <a:txBody>
                    <a:bodyPr/>
                    <a:lstStyle/>
                    <a:p>
                      <a:r>
                        <a:rPr lang="en-GB" b="0" i="0">
                          <a:solidFill>
                            <a:srgbClr val="FF3860"/>
                          </a:solidFill>
                          <a:latin typeface="OpenDyslexicAlta" pitchFamily="2" charset="77"/>
                          <a:ea typeface="OpenDyslexic" charset="0"/>
                          <a:cs typeface="OpenDyslexic" charset="0"/>
                        </a:rPr>
                        <a:t>visible</a:t>
                      </a:r>
                    </a:p>
                  </a:txBody>
                  <a:tcPr/>
                </a:tc>
                <a:extLst>
                  <a:ext uri="{0D108BD9-81ED-4DB2-BD59-A6C34878D82A}">
                    <a16:rowId xmlns="" xmlns:a16="http://schemas.microsoft.com/office/drawing/2014/main" val="10007"/>
                  </a:ext>
                </a:extLst>
              </a:tr>
              <a:tr h="457200">
                <a:tc>
                  <a:txBody>
                    <a:bodyPr/>
                    <a:lstStyle/>
                    <a:p>
                      <a:r>
                        <a:rPr lang="en-GB" b="0" i="0">
                          <a:solidFill>
                            <a:srgbClr val="FF3860"/>
                          </a:solidFill>
                          <a:latin typeface="OpenDyslexicAlta" pitchFamily="2" charset="77"/>
                          <a:ea typeface="OpenDyslexic" charset="0"/>
                          <a:cs typeface="OpenDyslexic" charset="0"/>
                        </a:rPr>
                        <a:t>incredible</a:t>
                      </a:r>
                    </a:p>
                  </a:txBody>
                  <a:tcPr/>
                </a:tc>
                <a:extLst>
                  <a:ext uri="{0D108BD9-81ED-4DB2-BD59-A6C34878D82A}">
                    <a16:rowId xmlns="" xmlns:a16="http://schemas.microsoft.com/office/drawing/2014/main" val="10008"/>
                  </a:ext>
                </a:extLst>
              </a:tr>
              <a:tr h="457200">
                <a:tc>
                  <a:txBody>
                    <a:bodyPr/>
                    <a:lstStyle/>
                    <a:p>
                      <a:r>
                        <a:rPr lang="en-GB" b="0" i="0">
                          <a:solidFill>
                            <a:srgbClr val="FF3860"/>
                          </a:solidFill>
                          <a:latin typeface="OpenDyslexicAlta" pitchFamily="2" charset="77"/>
                          <a:ea typeface="OpenDyslexic" charset="0"/>
                          <a:cs typeface="OpenDyslexic" charset="0"/>
                        </a:rPr>
                        <a:t>sensible</a:t>
                      </a:r>
                    </a:p>
                  </a:txBody>
                  <a:tcPr/>
                </a:tc>
                <a:extLst>
                  <a:ext uri="{0D108BD9-81ED-4DB2-BD59-A6C34878D82A}">
                    <a16:rowId xmlns="" xmlns:a16="http://schemas.microsoft.com/office/drawing/2014/main" val="10009"/>
                  </a:ext>
                </a:extLst>
              </a:tr>
              <a:tr h="457200">
                <a:tc>
                  <a:txBody>
                    <a:bodyPr/>
                    <a:lstStyle/>
                    <a:p>
                      <a:r>
                        <a:rPr lang="en-GB" b="0" i="0">
                          <a:solidFill>
                            <a:srgbClr val="FF3860"/>
                          </a:solidFill>
                          <a:latin typeface="OpenDyslexicAlta" pitchFamily="2" charset="77"/>
                          <a:ea typeface="OpenDyslexic" charset="0"/>
                          <a:cs typeface="OpenDyslexic" charset="0"/>
                        </a:rPr>
                        <a:t>legible</a:t>
                      </a:r>
                    </a:p>
                  </a:txBody>
                  <a:tcPr/>
                </a:tc>
                <a:extLst>
                  <a:ext uri="{0D108BD9-81ED-4DB2-BD59-A6C34878D82A}">
                    <a16:rowId xmlns=""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solidFill>
            <a:srgbClr val="D883FF"/>
          </a:solidFill>
          <a:ln>
            <a:solidFill>
              <a:srgbClr val="D883FF"/>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a:latin typeface="OpenDyslexicAlta" pitchFamily="2" charset="77"/>
                <a:ea typeface="OpenDyslexic" charset="0"/>
                <a:cs typeface="OpenDyslexic" charset="0"/>
              </a:rPr>
              <a:t>Put your spellings through the machine to find their root words ending in </a:t>
            </a:r>
            <a:r>
              <a:rPr lang="mr-IN" sz="1400">
                <a:latin typeface="OpenDyslexicAlta" pitchFamily="2" charset="77"/>
                <a:ea typeface="OpenDyslexic" charset="0"/>
                <a:cs typeface="OpenDyslexic" charset="0"/>
              </a:rPr>
              <a:t>–</a:t>
            </a:r>
            <a:r>
              <a:rPr lang="en-GB" sz="140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2922489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a:xfrm>
            <a:off x="1523999" y="4809506"/>
            <a:ext cx="9144000" cy="1428689"/>
          </a:xfrm>
        </p:spPr>
        <p:txBody>
          <a:bodyPr anchor="ctr">
            <a:normAutofit fontScale="85000" lnSpcReduction="10000"/>
          </a:bodyPr>
          <a:lstStyle/>
          <a:p>
            <a:r>
              <a:rPr lang="en-GB"/>
              <a:t/>
            </a:r>
            <a:br>
              <a:rPr lang="en-GB"/>
            </a:br>
            <a:r>
              <a:rPr lang="en-GB"/>
              <a:t>Words ending in ‘-able’. If this is being added to a root word ending in </a:t>
            </a:r>
            <a:r>
              <a:rPr lang="mr-IN"/>
              <a:t>–</a:t>
            </a:r>
            <a:r>
              <a:rPr lang="en-GB" err="1"/>
              <a:t>ce</a:t>
            </a:r>
            <a:r>
              <a:rPr lang="en-GB"/>
              <a:t> or </a:t>
            </a:r>
            <a:r>
              <a:rPr lang="mr-IN"/>
              <a:t>–</a:t>
            </a:r>
            <a:r>
              <a:rPr lang="en-GB" err="1"/>
              <a:t>ge</a:t>
            </a:r>
            <a:r>
              <a:rPr lang="en-GB"/>
              <a:t> then the e after the c or g is kept other wise they would be said with their hard sounds as in cap and gap. </a:t>
            </a:r>
          </a:p>
          <a:p>
            <a:pPr>
              <a:lnSpc>
                <a:spcPct val="150000"/>
              </a:lnSpc>
            </a:pPr>
            <a:endParaRPr lang="en-GB"/>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5</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13</a:t>
            </a:r>
          </a:p>
        </p:txBody>
      </p:sp>
    </p:spTree>
    <p:extLst>
      <p:ext uri="{BB962C8B-B14F-4D97-AF65-F5344CB8AC3E}">
        <p14:creationId xmlns:p14="http://schemas.microsoft.com/office/powerpoint/2010/main" val="763162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a:t> 13</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lstStyle/>
          <a:p>
            <a:r>
              <a:rPr lang="en-GB"/>
              <a:t>Words ending in ‘-able’. If this is being added to a root word ending in </a:t>
            </a:r>
            <a:r>
              <a:rPr lang="mr-IN"/>
              <a:t>–</a:t>
            </a:r>
            <a:r>
              <a:rPr lang="en-GB" err="1"/>
              <a:t>ce</a:t>
            </a:r>
            <a:r>
              <a:rPr lang="en-GB"/>
              <a:t> or </a:t>
            </a:r>
            <a:r>
              <a:rPr lang="mr-IN"/>
              <a:t>–</a:t>
            </a:r>
            <a:r>
              <a:rPr lang="en-GB" err="1"/>
              <a:t>ge</a:t>
            </a:r>
            <a:r>
              <a:rPr lang="en-GB"/>
              <a:t> then the e after the c or g is kept other wise they would be said with their hard sounds as in cap and gap. </a:t>
            </a:r>
          </a:p>
          <a:p>
            <a:endParaRPr lang="en-GB"/>
          </a:p>
        </p:txBody>
      </p:sp>
      <p:graphicFrame>
        <p:nvGraphicFramePr>
          <p:cNvPr id="7" name="Table Placeholder 6">
            <a:extLst>
              <a:ext uri="{FF2B5EF4-FFF2-40B4-BE49-F238E27FC236}">
                <a16:creationId xmlns=""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70144429"/>
              </p:ext>
            </p:extLst>
          </p:nvPr>
        </p:nvGraphicFramePr>
        <p:xfrm>
          <a:off x="3429000" y="1311275"/>
          <a:ext cx="8363607" cy="5205753"/>
        </p:xfrm>
        <a:graphic>
          <a:graphicData uri="http://schemas.openxmlformats.org/drawingml/2006/table">
            <a:tbl>
              <a:tblPr firstRow="1" bandRow="1">
                <a:tableStyleId>{5940675A-B579-460E-94D1-54222C63F5DA}</a:tableStyleId>
              </a:tblPr>
              <a:tblGrid>
                <a:gridCol w="1573679">
                  <a:extLst>
                    <a:ext uri="{9D8B030D-6E8A-4147-A177-3AD203B41FA5}">
                      <a16:colId xmlns="" xmlns:a16="http://schemas.microsoft.com/office/drawing/2014/main" val="20000"/>
                    </a:ext>
                  </a:extLst>
                </a:gridCol>
                <a:gridCol w="6789928">
                  <a:extLst>
                    <a:ext uri="{9D8B030D-6E8A-4147-A177-3AD203B41FA5}">
                      <a16:colId xmlns="" xmlns:a16="http://schemas.microsoft.com/office/drawing/2014/main" val="20001"/>
                    </a:ext>
                  </a:extLst>
                </a:gridCol>
              </a:tblGrid>
              <a:tr h="1180763">
                <a:tc>
                  <a:txBody>
                    <a:bodyPr/>
                    <a:lstStyle/>
                    <a:p>
                      <a:r>
                        <a:rPr lang="en-GB" sz="1700" b="0" i="0">
                          <a:latin typeface="Muli" pitchFamily="2" charset="77"/>
                        </a:rPr>
                        <a:t>Introduction</a:t>
                      </a:r>
                    </a:p>
                  </a:txBody>
                  <a:tcPr/>
                </a:tc>
                <a:tc>
                  <a:txBody>
                    <a:bodyPr/>
                    <a:lstStyle/>
                    <a:p>
                      <a:r>
                        <a:rPr lang="en-GB" sz="1600" b="0" i="0">
                          <a:latin typeface="Muli" pitchFamily="2" charset="77"/>
                        </a:rPr>
                        <a:t>When adding ‘able’ to  root words that end with ‘</a:t>
                      </a:r>
                      <a:r>
                        <a:rPr lang="en-GB" sz="1600" b="0" i="0" err="1">
                          <a:latin typeface="Muli" pitchFamily="2" charset="77"/>
                        </a:rPr>
                        <a:t>ce</a:t>
                      </a:r>
                      <a:r>
                        <a:rPr lang="en-GB" sz="1600" b="0" i="0">
                          <a:latin typeface="Muli" pitchFamily="2" charset="77"/>
                        </a:rPr>
                        <a:t>’ /s/ or ‘</a:t>
                      </a:r>
                      <a:r>
                        <a:rPr lang="en-GB" sz="1600" b="0" i="0" err="1">
                          <a:latin typeface="Muli" pitchFamily="2" charset="77"/>
                        </a:rPr>
                        <a:t>ge</a:t>
                      </a:r>
                      <a:r>
                        <a:rPr lang="en-GB" sz="1600" b="0" i="0">
                          <a:latin typeface="Muli" pitchFamily="2" charset="77"/>
                        </a:rPr>
                        <a:t>’ /j/, unlike in usual spelling rules, the ‘e’ remains to avoid the soft sound becoming a hard sound – e.g. changeable would be changeable.</a:t>
                      </a:r>
                    </a:p>
                    <a:p>
                      <a:r>
                        <a:rPr lang="en-GB" sz="1600" b="0" i="0">
                          <a:latin typeface="Muli" pitchFamily="2" charset="77"/>
                        </a:rPr>
                        <a:t/>
                      </a:r>
                      <a:br>
                        <a:rPr lang="en-GB" sz="1600" b="0" i="0">
                          <a:latin typeface="Muli" pitchFamily="2" charset="77"/>
                        </a:rPr>
                      </a:br>
                      <a:r>
                        <a:rPr lang="en-GB" sz="1600" b="0" i="0">
                          <a:latin typeface="Muli" pitchFamily="2" charset="77"/>
                        </a:rPr>
                        <a:t>Can the children think of any examples?</a:t>
                      </a:r>
                    </a:p>
                  </a:txBody>
                  <a:tcPr/>
                </a:tc>
                <a:extLst>
                  <a:ext uri="{0D108BD9-81ED-4DB2-BD59-A6C34878D82A}">
                    <a16:rowId xmlns="" xmlns:a16="http://schemas.microsoft.com/office/drawing/2014/main" val="10000"/>
                  </a:ext>
                </a:extLst>
              </a:tr>
              <a:tr h="1948313">
                <a:tc>
                  <a:txBody>
                    <a:bodyPr/>
                    <a:lstStyle/>
                    <a:p>
                      <a:r>
                        <a:rPr lang="en-GB" sz="1700" b="0" i="0">
                          <a:latin typeface="Muli" pitchFamily="2" charset="77"/>
                        </a:rPr>
                        <a:t>Main Teaching Activity </a:t>
                      </a:r>
                    </a:p>
                  </a:txBody>
                  <a:tcPr/>
                </a:tc>
                <a:tc>
                  <a:txBody>
                    <a:bodyPr/>
                    <a:lstStyle/>
                    <a:p>
                      <a:r>
                        <a:rPr lang="en-GB" sz="1600" b="0" i="0" baseline="0">
                          <a:latin typeface="Muli" pitchFamily="2" charset="77"/>
                        </a:rPr>
                        <a:t>Get the children to add the suffix ‘able’ to the end of the words on the power point, they need to listen to see if the end sound of the root word is hard or soft to know whether to remove the final ‘e’ or not.</a:t>
                      </a:r>
                    </a:p>
                    <a:p>
                      <a:r>
                        <a:rPr lang="en-GB" sz="1600" b="0" i="0" baseline="0">
                          <a:latin typeface="Muli" pitchFamily="2" charset="77"/>
                        </a:rPr>
                        <a:t/>
                      </a:r>
                      <a:br>
                        <a:rPr lang="en-GB" sz="1600" b="0" i="0" baseline="0">
                          <a:latin typeface="Muli" pitchFamily="2" charset="77"/>
                        </a:rPr>
                      </a:br>
                      <a:r>
                        <a:rPr lang="en-GB" sz="1600" b="0" i="0" baseline="0">
                          <a:latin typeface="Muli" pitchFamily="2" charset="77"/>
                        </a:rPr>
                        <a:t>Share their findings and discuss if there are any exceptions (there aren’t in this selection of words).</a:t>
                      </a:r>
                    </a:p>
                  </a:txBody>
                  <a:tcPr/>
                </a:tc>
                <a:extLst>
                  <a:ext uri="{0D108BD9-81ED-4DB2-BD59-A6C34878D82A}">
                    <a16:rowId xmlns="" xmlns:a16="http://schemas.microsoft.com/office/drawing/2014/main" val="10001"/>
                  </a:ext>
                </a:extLst>
              </a:tr>
              <a:tr h="1946800">
                <a:tc>
                  <a:txBody>
                    <a:bodyPr/>
                    <a:lstStyle/>
                    <a:p>
                      <a:r>
                        <a:rPr lang="en-GB" sz="1700" b="0" i="0">
                          <a:latin typeface="Muli" pitchFamily="2" charset="77"/>
                        </a:rPr>
                        <a:t>Independent Activity</a:t>
                      </a:r>
                    </a:p>
                  </a:txBody>
                  <a:tcPr/>
                </a:tc>
                <a:tc>
                  <a:txBody>
                    <a:bodyPr/>
                    <a:lstStyle/>
                    <a:p>
                      <a:r>
                        <a:rPr lang="en-GB" sz="1600" b="0" i="0">
                          <a:latin typeface="Muli" pitchFamily="2" charset="77"/>
                        </a:rPr>
                        <a:t>A Spelling Bee is a classic spelling game which will help your students spell and review words from their spelling lists. Divide your class into two teams and have each team stand along an opposite wall of the classroom. Give one word (from the list) at a time to each student, alternating teams. If the student spells the word correctly, they go to the end of the line until their turn comes up again. If they spells the word incorrectly, they sit down. The last team standing wins.</a:t>
                      </a:r>
                    </a:p>
                  </a:txBody>
                  <a:tcPr/>
                </a:tc>
                <a:extLst>
                  <a:ext uri="{0D108BD9-81ED-4DB2-BD59-A6C34878D82A}">
                    <a16:rowId xmlns="" xmlns:a16="http://schemas.microsoft.com/office/drawing/2014/main" val="10002"/>
                  </a:ext>
                </a:extLst>
              </a:tr>
            </a:tbl>
          </a:graphicData>
        </a:graphic>
      </p:graphicFrame>
      <p:graphicFrame>
        <p:nvGraphicFramePr>
          <p:cNvPr id="6" name="Table 5">
            <a:extLst>
              <a:ext uri="{FF2B5EF4-FFF2-40B4-BE49-F238E27FC236}">
                <a16:creationId xmlns=""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30443751"/>
              </p:ext>
            </p:extLst>
          </p:nvPr>
        </p:nvGraphicFramePr>
        <p:xfrm>
          <a:off x="516652"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1990358411"/>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903598268"/>
                  </a:ext>
                </a:extLst>
              </a:tr>
              <a:tr h="457200">
                <a:tc>
                  <a:txBody>
                    <a:bodyPr/>
                    <a:lstStyle/>
                    <a:p>
                      <a:r>
                        <a:rPr lang="en-GB" b="0" i="0">
                          <a:latin typeface="OpenDyslexicAlta" pitchFamily="2" charset="77"/>
                          <a:ea typeface="OpenDyslexic" charset="0"/>
                          <a:cs typeface="OpenDyslexic" charset="0"/>
                        </a:rPr>
                        <a:t>changeable</a:t>
                      </a:r>
                    </a:p>
                  </a:txBody>
                  <a:tcPr/>
                </a:tc>
                <a:extLst>
                  <a:ext uri="{0D108BD9-81ED-4DB2-BD59-A6C34878D82A}">
                    <a16:rowId xmlns="" xmlns:a16="http://schemas.microsoft.com/office/drawing/2014/main" val="2347286984"/>
                  </a:ext>
                </a:extLst>
              </a:tr>
              <a:tr h="457200">
                <a:tc>
                  <a:txBody>
                    <a:bodyPr/>
                    <a:lstStyle/>
                    <a:p>
                      <a:r>
                        <a:rPr lang="en-GB" b="0" i="0">
                          <a:latin typeface="OpenDyslexicAlta" pitchFamily="2" charset="77"/>
                          <a:ea typeface="OpenDyslexic" charset="0"/>
                          <a:cs typeface="OpenDyslexic" charset="0"/>
                        </a:rPr>
                        <a:t>noticeable</a:t>
                      </a:r>
                    </a:p>
                  </a:txBody>
                  <a:tcPr/>
                </a:tc>
                <a:extLst>
                  <a:ext uri="{0D108BD9-81ED-4DB2-BD59-A6C34878D82A}">
                    <a16:rowId xmlns="" xmlns:a16="http://schemas.microsoft.com/office/drawing/2014/main" val="3918063391"/>
                  </a:ext>
                </a:extLst>
              </a:tr>
              <a:tr h="457200">
                <a:tc>
                  <a:txBody>
                    <a:bodyPr/>
                    <a:lstStyle/>
                    <a:p>
                      <a:r>
                        <a:rPr lang="en-GB" b="0" i="0">
                          <a:latin typeface="OpenDyslexicAlta" pitchFamily="2" charset="77"/>
                          <a:ea typeface="OpenDyslexic" charset="0"/>
                          <a:cs typeface="OpenDyslexic" charset="0"/>
                        </a:rPr>
                        <a:t>manageable</a:t>
                      </a:r>
                    </a:p>
                  </a:txBody>
                  <a:tcPr/>
                </a:tc>
                <a:extLst>
                  <a:ext uri="{0D108BD9-81ED-4DB2-BD59-A6C34878D82A}">
                    <a16:rowId xmlns="" xmlns:a16="http://schemas.microsoft.com/office/drawing/2014/main" val="3898942181"/>
                  </a:ext>
                </a:extLst>
              </a:tr>
              <a:tr h="457200">
                <a:tc>
                  <a:txBody>
                    <a:bodyPr/>
                    <a:lstStyle/>
                    <a:p>
                      <a:r>
                        <a:rPr lang="en-GB" b="0" i="0">
                          <a:latin typeface="OpenDyslexicAlta" pitchFamily="2" charset="77"/>
                          <a:ea typeface="OpenDyslexic" charset="0"/>
                          <a:cs typeface="OpenDyslexic" charset="0"/>
                        </a:rPr>
                        <a:t>agreeable</a:t>
                      </a:r>
                    </a:p>
                  </a:txBody>
                  <a:tcPr/>
                </a:tc>
                <a:extLst>
                  <a:ext uri="{0D108BD9-81ED-4DB2-BD59-A6C34878D82A}">
                    <a16:rowId xmlns="" xmlns:a16="http://schemas.microsoft.com/office/drawing/2014/main" val="3950875640"/>
                  </a:ext>
                </a:extLst>
              </a:tr>
              <a:tr h="457200">
                <a:tc>
                  <a:txBody>
                    <a:bodyPr/>
                    <a:lstStyle/>
                    <a:p>
                      <a:r>
                        <a:rPr lang="en-GB" b="0" i="0">
                          <a:latin typeface="OpenDyslexicAlta" pitchFamily="2" charset="77"/>
                          <a:ea typeface="OpenDyslexic" charset="0"/>
                          <a:cs typeface="OpenDyslexic" charset="0"/>
                        </a:rPr>
                        <a:t>knowledgeable</a:t>
                      </a:r>
                    </a:p>
                  </a:txBody>
                  <a:tcPr/>
                </a:tc>
                <a:extLst>
                  <a:ext uri="{0D108BD9-81ED-4DB2-BD59-A6C34878D82A}">
                    <a16:rowId xmlns="" xmlns:a16="http://schemas.microsoft.com/office/drawing/2014/main" val="3767402431"/>
                  </a:ext>
                </a:extLst>
              </a:tr>
              <a:tr h="457200">
                <a:tc>
                  <a:txBody>
                    <a:bodyPr/>
                    <a:lstStyle/>
                    <a:p>
                      <a:r>
                        <a:rPr lang="en-GB" b="0" i="0">
                          <a:latin typeface="OpenDyslexicAlta" pitchFamily="2" charset="77"/>
                          <a:ea typeface="OpenDyslexic" charset="0"/>
                          <a:cs typeface="OpenDyslexic" charset="0"/>
                        </a:rPr>
                        <a:t>replaceable</a:t>
                      </a:r>
                    </a:p>
                  </a:txBody>
                  <a:tcPr/>
                </a:tc>
                <a:extLst>
                  <a:ext uri="{0D108BD9-81ED-4DB2-BD59-A6C34878D82A}">
                    <a16:rowId xmlns="" xmlns:a16="http://schemas.microsoft.com/office/drawing/2014/main" val="2809935397"/>
                  </a:ext>
                </a:extLst>
              </a:tr>
              <a:tr h="457200">
                <a:tc>
                  <a:txBody>
                    <a:bodyPr/>
                    <a:lstStyle/>
                    <a:p>
                      <a:r>
                        <a:rPr lang="en-GB" b="0" i="0">
                          <a:latin typeface="OpenDyslexicAlta" pitchFamily="2" charset="77"/>
                          <a:ea typeface="OpenDyslexic" charset="0"/>
                          <a:cs typeface="OpenDyslexic" charset="0"/>
                        </a:rPr>
                        <a:t>microwaveable</a:t>
                      </a:r>
                    </a:p>
                  </a:txBody>
                  <a:tcPr/>
                </a:tc>
                <a:extLst>
                  <a:ext uri="{0D108BD9-81ED-4DB2-BD59-A6C34878D82A}">
                    <a16:rowId xmlns="" xmlns:a16="http://schemas.microsoft.com/office/drawing/2014/main" val="112119554"/>
                  </a:ext>
                </a:extLst>
              </a:tr>
              <a:tr h="457200">
                <a:tc>
                  <a:txBody>
                    <a:bodyPr/>
                    <a:lstStyle/>
                    <a:p>
                      <a:r>
                        <a:rPr lang="en-GB" b="0" i="0">
                          <a:latin typeface="OpenDyslexicAlta" pitchFamily="2" charset="77"/>
                          <a:ea typeface="OpenDyslexic" charset="0"/>
                          <a:cs typeface="OpenDyslexic" charset="0"/>
                        </a:rPr>
                        <a:t>salvageable</a:t>
                      </a:r>
                    </a:p>
                  </a:txBody>
                  <a:tcPr/>
                </a:tc>
                <a:extLst>
                  <a:ext uri="{0D108BD9-81ED-4DB2-BD59-A6C34878D82A}">
                    <a16:rowId xmlns="" xmlns:a16="http://schemas.microsoft.com/office/drawing/2014/main" val="2209898552"/>
                  </a:ext>
                </a:extLst>
              </a:tr>
              <a:tr h="457200">
                <a:tc>
                  <a:txBody>
                    <a:bodyPr/>
                    <a:lstStyle/>
                    <a:p>
                      <a:r>
                        <a:rPr lang="en-GB" b="0" i="0">
                          <a:latin typeface="OpenDyslexicAlta" pitchFamily="2" charset="77"/>
                          <a:ea typeface="OpenDyslexic" charset="0"/>
                          <a:cs typeface="OpenDyslexic" charset="0"/>
                        </a:rPr>
                        <a:t>rechargeable</a:t>
                      </a:r>
                    </a:p>
                  </a:txBody>
                  <a:tcPr/>
                </a:tc>
                <a:extLst>
                  <a:ext uri="{0D108BD9-81ED-4DB2-BD59-A6C34878D82A}">
                    <a16:rowId xmlns="" xmlns:a16="http://schemas.microsoft.com/office/drawing/2014/main" val="98554686"/>
                  </a:ext>
                </a:extLst>
              </a:tr>
              <a:tr h="457200">
                <a:tc>
                  <a:txBody>
                    <a:bodyPr/>
                    <a:lstStyle/>
                    <a:p>
                      <a:r>
                        <a:rPr lang="en-GB" b="0" i="0">
                          <a:latin typeface="OpenDyslexicAlta" pitchFamily="2" charset="77"/>
                          <a:ea typeface="OpenDyslexic" charset="0"/>
                          <a:cs typeface="OpenDyslexic" charset="0"/>
                        </a:rPr>
                        <a:t>irreplaceable</a:t>
                      </a:r>
                    </a:p>
                  </a:txBody>
                  <a:tcPr/>
                </a:tc>
                <a:extLst>
                  <a:ext uri="{0D108BD9-81ED-4DB2-BD59-A6C34878D82A}">
                    <a16:rowId xmlns="" xmlns:a16="http://schemas.microsoft.com/office/drawing/2014/main" val="615534220"/>
                  </a:ext>
                </a:extLst>
              </a:tr>
            </a:tbl>
          </a:graphicData>
        </a:graphic>
      </p:graphicFrame>
    </p:spTree>
    <p:extLst>
      <p:ext uri="{BB962C8B-B14F-4D97-AF65-F5344CB8AC3E}">
        <p14:creationId xmlns:p14="http://schemas.microsoft.com/office/powerpoint/2010/main" val="4227278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OpenDyslexicAlta" pitchFamily="2" charset="77"/>
            </a:endParaRPr>
          </a:p>
        </p:txBody>
      </p:sp>
      <p:sp>
        <p:nvSpPr>
          <p:cNvPr id="9" name="TextBox 8">
            <a:extLst>
              <a:ext uri="{FF2B5EF4-FFF2-40B4-BE49-F238E27FC236}">
                <a16:creationId xmlns="" xmlns:a16="http://schemas.microsoft.com/office/drawing/2014/main" id="{75E85226-5763-466F-ADB3-B2F95F9AD9AF}"/>
              </a:ext>
            </a:extLst>
          </p:cNvPr>
          <p:cNvSpPr txBox="1"/>
          <p:nvPr/>
        </p:nvSpPr>
        <p:spPr>
          <a:xfrm>
            <a:off x="4914900" y="3113513"/>
            <a:ext cx="2488407" cy="769441"/>
          </a:xfrm>
          <a:prstGeom prst="rect">
            <a:avLst/>
          </a:prstGeom>
          <a:noFill/>
          <a:ln>
            <a:noFill/>
          </a:ln>
        </p:spPr>
        <p:txBody>
          <a:bodyPr wrap="square" rtlCol="0">
            <a:spAutoFit/>
          </a:bodyPr>
          <a:lstStyle/>
          <a:p>
            <a:pPr algn="ctr"/>
            <a:r>
              <a:rPr lang="en-GB" sz="4400">
                <a:solidFill>
                  <a:schemeClr val="bg1"/>
                </a:solidFill>
                <a:latin typeface="OpenDyslexicAlta" pitchFamily="2" charset="77"/>
              </a:rPr>
              <a:t>+ able</a:t>
            </a:r>
          </a:p>
        </p:txBody>
      </p:sp>
      <p:sp>
        <p:nvSpPr>
          <p:cNvPr id="11" name="TextBox 10">
            <a:extLst>
              <a:ext uri="{FF2B5EF4-FFF2-40B4-BE49-F238E27FC236}">
                <a16:creationId xmlns="" xmlns:a16="http://schemas.microsoft.com/office/drawing/2014/main" id="{A92EAE90-B367-4D3B-81DD-BE46B16707BA}"/>
              </a:ext>
            </a:extLst>
          </p:cNvPr>
          <p:cNvSpPr txBox="1"/>
          <p:nvPr/>
        </p:nvSpPr>
        <p:spPr>
          <a:xfrm>
            <a:off x="5386387" y="371475"/>
            <a:ext cx="1419225" cy="584775"/>
          </a:xfrm>
          <a:prstGeom prst="rect">
            <a:avLst/>
          </a:prstGeom>
          <a:noFill/>
        </p:spPr>
        <p:txBody>
          <a:bodyPr wrap="square" rtlCol="0">
            <a:spAutoFit/>
          </a:bodyPr>
          <a:lstStyle/>
          <a:p>
            <a:r>
              <a:rPr lang="en-GB" sz="3200">
                <a:latin typeface="OpenDyslexicAlta" pitchFamily="2" charset="77"/>
              </a:rPr>
              <a:t>adore</a:t>
            </a:r>
          </a:p>
        </p:txBody>
      </p:sp>
      <p:sp>
        <p:nvSpPr>
          <p:cNvPr id="12" name="TextBox 11">
            <a:extLst>
              <a:ext uri="{FF2B5EF4-FFF2-40B4-BE49-F238E27FC236}">
                <a16:creationId xmlns="" xmlns:a16="http://schemas.microsoft.com/office/drawing/2014/main" id="{730E3FD2-6CC8-4E6D-9D1D-F53185D2BA4C}"/>
              </a:ext>
            </a:extLst>
          </p:cNvPr>
          <p:cNvSpPr txBox="1"/>
          <p:nvPr/>
        </p:nvSpPr>
        <p:spPr>
          <a:xfrm>
            <a:off x="7505696" y="1061716"/>
            <a:ext cx="1871663" cy="584775"/>
          </a:xfrm>
          <a:prstGeom prst="rect">
            <a:avLst/>
          </a:prstGeom>
          <a:noFill/>
        </p:spPr>
        <p:txBody>
          <a:bodyPr wrap="square" rtlCol="0">
            <a:spAutoFit/>
          </a:bodyPr>
          <a:lstStyle/>
          <a:p>
            <a:r>
              <a:rPr lang="en-GB" sz="3200">
                <a:latin typeface="OpenDyslexicAlta" pitchFamily="2" charset="77"/>
              </a:rPr>
              <a:t>change</a:t>
            </a:r>
          </a:p>
        </p:txBody>
      </p:sp>
      <p:sp>
        <p:nvSpPr>
          <p:cNvPr id="13" name="TextBox 12">
            <a:extLst>
              <a:ext uri="{FF2B5EF4-FFF2-40B4-BE49-F238E27FC236}">
                <a16:creationId xmlns="" xmlns:a16="http://schemas.microsoft.com/office/drawing/2014/main" id="{628DE31F-D06A-4FC4-ABA5-1F93E772F926}"/>
              </a:ext>
            </a:extLst>
          </p:cNvPr>
          <p:cNvSpPr txBox="1"/>
          <p:nvPr/>
        </p:nvSpPr>
        <p:spPr>
          <a:xfrm>
            <a:off x="9146380" y="2386084"/>
            <a:ext cx="1871663" cy="584775"/>
          </a:xfrm>
          <a:prstGeom prst="rect">
            <a:avLst/>
          </a:prstGeom>
          <a:noFill/>
        </p:spPr>
        <p:txBody>
          <a:bodyPr wrap="square" rtlCol="0">
            <a:spAutoFit/>
          </a:bodyPr>
          <a:lstStyle/>
          <a:p>
            <a:r>
              <a:rPr lang="en-GB" sz="3200">
                <a:latin typeface="OpenDyslexicAlta" pitchFamily="2" charset="77"/>
              </a:rPr>
              <a:t>love</a:t>
            </a:r>
          </a:p>
        </p:txBody>
      </p:sp>
      <p:sp>
        <p:nvSpPr>
          <p:cNvPr id="14" name="TextBox 13">
            <a:extLst>
              <a:ext uri="{FF2B5EF4-FFF2-40B4-BE49-F238E27FC236}">
                <a16:creationId xmlns="" xmlns:a16="http://schemas.microsoft.com/office/drawing/2014/main" id="{0CC8F68C-750B-4FEE-B7D2-49C242B5040B}"/>
              </a:ext>
            </a:extLst>
          </p:cNvPr>
          <p:cNvSpPr txBox="1"/>
          <p:nvPr/>
        </p:nvSpPr>
        <p:spPr>
          <a:xfrm>
            <a:off x="9146380" y="3803599"/>
            <a:ext cx="2095500" cy="584775"/>
          </a:xfrm>
          <a:prstGeom prst="rect">
            <a:avLst/>
          </a:prstGeom>
          <a:noFill/>
        </p:spPr>
        <p:txBody>
          <a:bodyPr wrap="square" rtlCol="0">
            <a:spAutoFit/>
          </a:bodyPr>
          <a:lstStyle/>
          <a:p>
            <a:r>
              <a:rPr lang="en-GB" sz="3200">
                <a:latin typeface="OpenDyslexicAlta" pitchFamily="2" charset="77"/>
              </a:rPr>
              <a:t>believe</a:t>
            </a:r>
          </a:p>
        </p:txBody>
      </p:sp>
      <p:sp>
        <p:nvSpPr>
          <p:cNvPr id="15" name="TextBox 14">
            <a:extLst>
              <a:ext uri="{FF2B5EF4-FFF2-40B4-BE49-F238E27FC236}">
                <a16:creationId xmlns="" xmlns:a16="http://schemas.microsoft.com/office/drawing/2014/main" id="{98B771A0-E70C-474E-BEBA-C007F104A6D2}"/>
              </a:ext>
            </a:extLst>
          </p:cNvPr>
          <p:cNvSpPr txBox="1"/>
          <p:nvPr/>
        </p:nvSpPr>
        <p:spPr>
          <a:xfrm>
            <a:off x="7986712" y="5247412"/>
            <a:ext cx="2095500" cy="584775"/>
          </a:xfrm>
          <a:prstGeom prst="rect">
            <a:avLst/>
          </a:prstGeom>
          <a:noFill/>
        </p:spPr>
        <p:txBody>
          <a:bodyPr wrap="square" rtlCol="0">
            <a:spAutoFit/>
          </a:bodyPr>
          <a:lstStyle/>
          <a:p>
            <a:r>
              <a:rPr lang="en-GB" sz="3200">
                <a:latin typeface="OpenDyslexicAlta" pitchFamily="2" charset="77"/>
              </a:rPr>
              <a:t>replace</a:t>
            </a:r>
          </a:p>
        </p:txBody>
      </p:sp>
      <p:sp>
        <p:nvSpPr>
          <p:cNvPr id="16" name="TextBox 15">
            <a:extLst>
              <a:ext uri="{FF2B5EF4-FFF2-40B4-BE49-F238E27FC236}">
                <a16:creationId xmlns="" xmlns:a16="http://schemas.microsoft.com/office/drawing/2014/main" id="{56AA7B0E-E33F-4733-B268-286F2B929002}"/>
              </a:ext>
            </a:extLst>
          </p:cNvPr>
          <p:cNvSpPr txBox="1"/>
          <p:nvPr/>
        </p:nvSpPr>
        <p:spPr>
          <a:xfrm>
            <a:off x="5529259" y="5656987"/>
            <a:ext cx="1938339" cy="584775"/>
          </a:xfrm>
          <a:prstGeom prst="rect">
            <a:avLst/>
          </a:prstGeom>
          <a:noFill/>
        </p:spPr>
        <p:txBody>
          <a:bodyPr wrap="square" rtlCol="0">
            <a:spAutoFit/>
          </a:bodyPr>
          <a:lstStyle/>
          <a:p>
            <a:r>
              <a:rPr lang="en-GB" sz="3200">
                <a:latin typeface="OpenDyslexicAlta" pitchFamily="2" charset="77"/>
              </a:rPr>
              <a:t>manage</a:t>
            </a:r>
          </a:p>
        </p:txBody>
      </p:sp>
      <p:sp>
        <p:nvSpPr>
          <p:cNvPr id="17" name="TextBox 16">
            <a:extLst>
              <a:ext uri="{FF2B5EF4-FFF2-40B4-BE49-F238E27FC236}">
                <a16:creationId xmlns="" xmlns:a16="http://schemas.microsoft.com/office/drawing/2014/main" id="{28924F2C-7ED9-4D5C-B084-061823DF5751}"/>
              </a:ext>
            </a:extLst>
          </p:cNvPr>
          <p:cNvSpPr txBox="1"/>
          <p:nvPr/>
        </p:nvSpPr>
        <p:spPr>
          <a:xfrm>
            <a:off x="2190750" y="5256713"/>
            <a:ext cx="1952623" cy="584775"/>
          </a:xfrm>
          <a:prstGeom prst="rect">
            <a:avLst/>
          </a:prstGeom>
          <a:noFill/>
        </p:spPr>
        <p:txBody>
          <a:bodyPr wrap="square" rtlCol="0">
            <a:spAutoFit/>
          </a:bodyPr>
          <a:lstStyle/>
          <a:p>
            <a:r>
              <a:rPr lang="en-GB" sz="3200">
                <a:latin typeface="OpenDyslexicAlta" pitchFamily="2" charset="77"/>
              </a:rPr>
              <a:t>dispose</a:t>
            </a:r>
          </a:p>
        </p:txBody>
      </p:sp>
      <p:sp>
        <p:nvSpPr>
          <p:cNvPr id="18" name="TextBox 17">
            <a:extLst>
              <a:ext uri="{FF2B5EF4-FFF2-40B4-BE49-F238E27FC236}">
                <a16:creationId xmlns="" xmlns:a16="http://schemas.microsoft.com/office/drawing/2014/main" id="{4342E78C-4958-4F61-BF14-D3E062BA58C9}"/>
              </a:ext>
            </a:extLst>
          </p:cNvPr>
          <p:cNvSpPr txBox="1"/>
          <p:nvPr/>
        </p:nvSpPr>
        <p:spPr>
          <a:xfrm>
            <a:off x="1662112" y="3821399"/>
            <a:ext cx="2035967" cy="584775"/>
          </a:xfrm>
          <a:prstGeom prst="rect">
            <a:avLst/>
          </a:prstGeom>
          <a:noFill/>
        </p:spPr>
        <p:txBody>
          <a:bodyPr wrap="square" rtlCol="0">
            <a:spAutoFit/>
          </a:bodyPr>
          <a:lstStyle/>
          <a:p>
            <a:r>
              <a:rPr lang="en-GB" sz="3200">
                <a:latin typeface="OpenDyslexicAlta" pitchFamily="2" charset="77"/>
              </a:rPr>
              <a:t>salvage</a:t>
            </a:r>
          </a:p>
        </p:txBody>
      </p:sp>
      <p:sp>
        <p:nvSpPr>
          <p:cNvPr id="19" name="TextBox 18">
            <a:extLst>
              <a:ext uri="{FF2B5EF4-FFF2-40B4-BE49-F238E27FC236}">
                <a16:creationId xmlns="" xmlns:a16="http://schemas.microsoft.com/office/drawing/2014/main" id="{4E914D41-698D-4ECC-831F-CED8996D341B}"/>
              </a:ext>
            </a:extLst>
          </p:cNvPr>
          <p:cNvSpPr txBox="1"/>
          <p:nvPr/>
        </p:nvSpPr>
        <p:spPr>
          <a:xfrm>
            <a:off x="1298826" y="2417152"/>
            <a:ext cx="1741418" cy="584775"/>
          </a:xfrm>
          <a:prstGeom prst="rect">
            <a:avLst/>
          </a:prstGeom>
          <a:noFill/>
        </p:spPr>
        <p:txBody>
          <a:bodyPr wrap="square" rtlCol="0">
            <a:spAutoFit/>
          </a:bodyPr>
          <a:lstStyle/>
          <a:p>
            <a:r>
              <a:rPr lang="en-GB" sz="3200">
                <a:latin typeface="OpenDyslexicAlta" pitchFamily="2" charset="77"/>
              </a:rPr>
              <a:t>debate</a:t>
            </a:r>
          </a:p>
        </p:txBody>
      </p:sp>
      <p:sp>
        <p:nvSpPr>
          <p:cNvPr id="20" name="TextBox 19">
            <a:extLst>
              <a:ext uri="{FF2B5EF4-FFF2-40B4-BE49-F238E27FC236}">
                <a16:creationId xmlns="" xmlns:a16="http://schemas.microsoft.com/office/drawing/2014/main" id="{A672AE35-24EB-4A62-A743-F27EE30AE797}"/>
              </a:ext>
            </a:extLst>
          </p:cNvPr>
          <p:cNvSpPr txBox="1"/>
          <p:nvPr/>
        </p:nvSpPr>
        <p:spPr>
          <a:xfrm>
            <a:off x="2652712" y="1045553"/>
            <a:ext cx="1562098" cy="584775"/>
          </a:xfrm>
          <a:prstGeom prst="rect">
            <a:avLst/>
          </a:prstGeom>
          <a:noFill/>
        </p:spPr>
        <p:txBody>
          <a:bodyPr wrap="square" rtlCol="0">
            <a:spAutoFit/>
          </a:bodyPr>
          <a:lstStyle/>
          <a:p>
            <a:r>
              <a:rPr lang="en-GB" sz="3200">
                <a:latin typeface="OpenDyslexicAlta" pitchFamily="2" charset="77"/>
              </a:rPr>
              <a:t>notice</a:t>
            </a:r>
          </a:p>
        </p:txBody>
      </p:sp>
      <p:cxnSp>
        <p:nvCxnSpPr>
          <p:cNvPr id="22" name="Straight Connector 21">
            <a:extLst>
              <a:ext uri="{FF2B5EF4-FFF2-40B4-BE49-F238E27FC236}">
                <a16:creationId xmlns=""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 xmlns:a16="http://schemas.microsoft.com/office/drawing/2014/main" id="{4B78A918-9202-634A-97AF-B099C644E115}"/>
              </a:ext>
            </a:extLst>
          </p:cNvPr>
          <p:cNvSpPr txBox="1"/>
          <p:nvPr/>
        </p:nvSpPr>
        <p:spPr>
          <a:xfrm>
            <a:off x="546100" y="254000"/>
            <a:ext cx="1963737" cy="369332"/>
          </a:xfrm>
          <a:prstGeom prst="rect">
            <a:avLst/>
          </a:prstGeom>
          <a:noFill/>
        </p:spPr>
        <p:txBody>
          <a:bodyPr wrap="square" rtlCol="0">
            <a:spAutoFit/>
          </a:bodyPr>
          <a:lstStyle/>
          <a:p>
            <a:r>
              <a:rPr lang="en-US">
                <a:solidFill>
                  <a:srgbClr val="FF3860"/>
                </a:solidFill>
              </a:rPr>
              <a:t>Answers: </a:t>
            </a:r>
          </a:p>
        </p:txBody>
      </p:sp>
    </p:spTree>
    <p:extLst>
      <p:ext uri="{BB962C8B-B14F-4D97-AF65-F5344CB8AC3E}">
        <p14:creationId xmlns:p14="http://schemas.microsoft.com/office/powerpoint/2010/main" val="174413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 xmlns:a16="http://schemas.microsoft.com/office/drawing/2014/main" id="{4D5375B4-3BBD-4824-8C42-5B19AFAFC287}"/>
              </a:ext>
            </a:extLst>
          </p:cNvPr>
          <p:cNvSpPr/>
          <p:nvPr/>
        </p:nvSpPr>
        <p:spPr>
          <a:xfrm>
            <a:off x="5105400" y="2514600"/>
            <a:ext cx="2095500" cy="2028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OpenDyslexicAlta" pitchFamily="2" charset="77"/>
            </a:endParaRPr>
          </a:p>
        </p:txBody>
      </p:sp>
      <p:sp>
        <p:nvSpPr>
          <p:cNvPr id="9" name="TextBox 8">
            <a:extLst>
              <a:ext uri="{FF2B5EF4-FFF2-40B4-BE49-F238E27FC236}">
                <a16:creationId xmlns="" xmlns:a16="http://schemas.microsoft.com/office/drawing/2014/main" id="{75E85226-5763-466F-ADB3-B2F95F9AD9AF}"/>
              </a:ext>
            </a:extLst>
          </p:cNvPr>
          <p:cNvSpPr txBox="1"/>
          <p:nvPr/>
        </p:nvSpPr>
        <p:spPr>
          <a:xfrm>
            <a:off x="4914900" y="3113513"/>
            <a:ext cx="2488407" cy="769441"/>
          </a:xfrm>
          <a:prstGeom prst="rect">
            <a:avLst/>
          </a:prstGeom>
          <a:noFill/>
          <a:ln>
            <a:noFill/>
          </a:ln>
        </p:spPr>
        <p:txBody>
          <a:bodyPr wrap="square" rtlCol="0">
            <a:spAutoFit/>
          </a:bodyPr>
          <a:lstStyle/>
          <a:p>
            <a:pPr algn="ctr"/>
            <a:r>
              <a:rPr lang="en-GB" sz="4400">
                <a:solidFill>
                  <a:schemeClr val="bg1"/>
                </a:solidFill>
                <a:latin typeface="OpenDyslexicAlta" pitchFamily="2" charset="77"/>
              </a:rPr>
              <a:t>+ able</a:t>
            </a:r>
          </a:p>
        </p:txBody>
      </p:sp>
      <p:sp>
        <p:nvSpPr>
          <p:cNvPr id="11" name="TextBox 10">
            <a:extLst>
              <a:ext uri="{FF2B5EF4-FFF2-40B4-BE49-F238E27FC236}">
                <a16:creationId xmlns="" xmlns:a16="http://schemas.microsoft.com/office/drawing/2014/main" id="{A92EAE90-B367-4D3B-81DD-BE46B16707BA}"/>
              </a:ext>
            </a:extLst>
          </p:cNvPr>
          <p:cNvSpPr txBox="1"/>
          <p:nvPr/>
        </p:nvSpPr>
        <p:spPr>
          <a:xfrm>
            <a:off x="5355431" y="296480"/>
            <a:ext cx="1419225" cy="584775"/>
          </a:xfrm>
          <a:prstGeom prst="rect">
            <a:avLst/>
          </a:prstGeom>
          <a:noFill/>
        </p:spPr>
        <p:txBody>
          <a:bodyPr wrap="square" rtlCol="0">
            <a:spAutoFit/>
          </a:bodyPr>
          <a:lstStyle/>
          <a:p>
            <a:r>
              <a:rPr lang="en-GB" sz="3200">
                <a:latin typeface="OpenDyslexicAlta" pitchFamily="2" charset="77"/>
              </a:rPr>
              <a:t>adore</a:t>
            </a:r>
          </a:p>
        </p:txBody>
      </p:sp>
      <p:sp>
        <p:nvSpPr>
          <p:cNvPr id="12" name="TextBox 11">
            <a:extLst>
              <a:ext uri="{FF2B5EF4-FFF2-40B4-BE49-F238E27FC236}">
                <a16:creationId xmlns="" xmlns:a16="http://schemas.microsoft.com/office/drawing/2014/main" id="{730E3FD2-6CC8-4E6D-9D1D-F53185D2BA4C}"/>
              </a:ext>
            </a:extLst>
          </p:cNvPr>
          <p:cNvSpPr txBox="1"/>
          <p:nvPr/>
        </p:nvSpPr>
        <p:spPr>
          <a:xfrm>
            <a:off x="7505696" y="1061716"/>
            <a:ext cx="1871663" cy="584775"/>
          </a:xfrm>
          <a:prstGeom prst="rect">
            <a:avLst/>
          </a:prstGeom>
          <a:noFill/>
        </p:spPr>
        <p:txBody>
          <a:bodyPr wrap="square" rtlCol="0">
            <a:spAutoFit/>
          </a:bodyPr>
          <a:lstStyle/>
          <a:p>
            <a:r>
              <a:rPr lang="en-GB" sz="3200">
                <a:latin typeface="OpenDyslexicAlta" pitchFamily="2" charset="77"/>
              </a:rPr>
              <a:t>change</a:t>
            </a:r>
          </a:p>
        </p:txBody>
      </p:sp>
      <p:sp>
        <p:nvSpPr>
          <p:cNvPr id="13" name="TextBox 12">
            <a:extLst>
              <a:ext uri="{FF2B5EF4-FFF2-40B4-BE49-F238E27FC236}">
                <a16:creationId xmlns="" xmlns:a16="http://schemas.microsoft.com/office/drawing/2014/main" id="{628DE31F-D06A-4FC4-ABA5-1F93E772F926}"/>
              </a:ext>
            </a:extLst>
          </p:cNvPr>
          <p:cNvSpPr txBox="1"/>
          <p:nvPr/>
        </p:nvSpPr>
        <p:spPr>
          <a:xfrm>
            <a:off x="9146380" y="2386084"/>
            <a:ext cx="1871663" cy="584775"/>
          </a:xfrm>
          <a:prstGeom prst="rect">
            <a:avLst/>
          </a:prstGeom>
          <a:noFill/>
        </p:spPr>
        <p:txBody>
          <a:bodyPr wrap="square" rtlCol="0">
            <a:spAutoFit/>
          </a:bodyPr>
          <a:lstStyle/>
          <a:p>
            <a:r>
              <a:rPr lang="en-GB" sz="3200">
                <a:latin typeface="OpenDyslexicAlta" pitchFamily="2" charset="77"/>
              </a:rPr>
              <a:t>love</a:t>
            </a:r>
          </a:p>
        </p:txBody>
      </p:sp>
      <p:sp>
        <p:nvSpPr>
          <p:cNvPr id="14" name="TextBox 13">
            <a:extLst>
              <a:ext uri="{FF2B5EF4-FFF2-40B4-BE49-F238E27FC236}">
                <a16:creationId xmlns="" xmlns:a16="http://schemas.microsoft.com/office/drawing/2014/main" id="{0CC8F68C-750B-4FEE-B7D2-49C242B5040B}"/>
              </a:ext>
            </a:extLst>
          </p:cNvPr>
          <p:cNvSpPr txBox="1"/>
          <p:nvPr/>
        </p:nvSpPr>
        <p:spPr>
          <a:xfrm>
            <a:off x="9146380" y="3803599"/>
            <a:ext cx="2095500" cy="584775"/>
          </a:xfrm>
          <a:prstGeom prst="rect">
            <a:avLst/>
          </a:prstGeom>
          <a:noFill/>
        </p:spPr>
        <p:txBody>
          <a:bodyPr wrap="square" rtlCol="0">
            <a:spAutoFit/>
          </a:bodyPr>
          <a:lstStyle/>
          <a:p>
            <a:r>
              <a:rPr lang="en-GB" sz="3200">
                <a:latin typeface="OpenDyslexicAlta" pitchFamily="2" charset="77"/>
              </a:rPr>
              <a:t>believe</a:t>
            </a:r>
          </a:p>
        </p:txBody>
      </p:sp>
      <p:sp>
        <p:nvSpPr>
          <p:cNvPr id="15" name="TextBox 14">
            <a:extLst>
              <a:ext uri="{FF2B5EF4-FFF2-40B4-BE49-F238E27FC236}">
                <a16:creationId xmlns="" xmlns:a16="http://schemas.microsoft.com/office/drawing/2014/main" id="{98B771A0-E70C-474E-BEBA-C007F104A6D2}"/>
              </a:ext>
            </a:extLst>
          </p:cNvPr>
          <p:cNvSpPr txBox="1"/>
          <p:nvPr/>
        </p:nvSpPr>
        <p:spPr>
          <a:xfrm>
            <a:off x="7986712" y="5247412"/>
            <a:ext cx="2095500" cy="584775"/>
          </a:xfrm>
          <a:prstGeom prst="rect">
            <a:avLst/>
          </a:prstGeom>
          <a:noFill/>
        </p:spPr>
        <p:txBody>
          <a:bodyPr wrap="square" rtlCol="0">
            <a:spAutoFit/>
          </a:bodyPr>
          <a:lstStyle/>
          <a:p>
            <a:r>
              <a:rPr lang="en-GB" sz="3200">
                <a:latin typeface="OpenDyslexicAlta" pitchFamily="2" charset="77"/>
              </a:rPr>
              <a:t>replace</a:t>
            </a:r>
          </a:p>
        </p:txBody>
      </p:sp>
      <p:sp>
        <p:nvSpPr>
          <p:cNvPr id="16" name="TextBox 15">
            <a:extLst>
              <a:ext uri="{FF2B5EF4-FFF2-40B4-BE49-F238E27FC236}">
                <a16:creationId xmlns="" xmlns:a16="http://schemas.microsoft.com/office/drawing/2014/main" id="{56AA7B0E-E33F-4733-B268-286F2B929002}"/>
              </a:ext>
            </a:extLst>
          </p:cNvPr>
          <p:cNvSpPr txBox="1"/>
          <p:nvPr/>
        </p:nvSpPr>
        <p:spPr>
          <a:xfrm>
            <a:off x="5529259" y="5656987"/>
            <a:ext cx="1938339" cy="584775"/>
          </a:xfrm>
          <a:prstGeom prst="rect">
            <a:avLst/>
          </a:prstGeom>
          <a:noFill/>
        </p:spPr>
        <p:txBody>
          <a:bodyPr wrap="square" rtlCol="0">
            <a:spAutoFit/>
          </a:bodyPr>
          <a:lstStyle/>
          <a:p>
            <a:r>
              <a:rPr lang="en-GB" sz="3200">
                <a:latin typeface="OpenDyslexicAlta" pitchFamily="2" charset="77"/>
              </a:rPr>
              <a:t>manage</a:t>
            </a:r>
          </a:p>
        </p:txBody>
      </p:sp>
      <p:sp>
        <p:nvSpPr>
          <p:cNvPr id="17" name="TextBox 16">
            <a:extLst>
              <a:ext uri="{FF2B5EF4-FFF2-40B4-BE49-F238E27FC236}">
                <a16:creationId xmlns="" xmlns:a16="http://schemas.microsoft.com/office/drawing/2014/main" id="{28924F2C-7ED9-4D5C-B084-061823DF5751}"/>
              </a:ext>
            </a:extLst>
          </p:cNvPr>
          <p:cNvSpPr txBox="1"/>
          <p:nvPr/>
        </p:nvSpPr>
        <p:spPr>
          <a:xfrm>
            <a:off x="2190750" y="5256713"/>
            <a:ext cx="1952623" cy="584775"/>
          </a:xfrm>
          <a:prstGeom prst="rect">
            <a:avLst/>
          </a:prstGeom>
          <a:noFill/>
        </p:spPr>
        <p:txBody>
          <a:bodyPr wrap="square" rtlCol="0">
            <a:spAutoFit/>
          </a:bodyPr>
          <a:lstStyle/>
          <a:p>
            <a:r>
              <a:rPr lang="en-GB" sz="3200">
                <a:latin typeface="OpenDyslexicAlta" pitchFamily="2" charset="77"/>
              </a:rPr>
              <a:t>dispose</a:t>
            </a:r>
          </a:p>
        </p:txBody>
      </p:sp>
      <p:sp>
        <p:nvSpPr>
          <p:cNvPr id="18" name="TextBox 17">
            <a:extLst>
              <a:ext uri="{FF2B5EF4-FFF2-40B4-BE49-F238E27FC236}">
                <a16:creationId xmlns="" xmlns:a16="http://schemas.microsoft.com/office/drawing/2014/main" id="{4342E78C-4958-4F61-BF14-D3E062BA58C9}"/>
              </a:ext>
            </a:extLst>
          </p:cNvPr>
          <p:cNvSpPr txBox="1"/>
          <p:nvPr/>
        </p:nvSpPr>
        <p:spPr>
          <a:xfrm>
            <a:off x="1662112" y="3821399"/>
            <a:ext cx="2035967" cy="584775"/>
          </a:xfrm>
          <a:prstGeom prst="rect">
            <a:avLst/>
          </a:prstGeom>
          <a:noFill/>
        </p:spPr>
        <p:txBody>
          <a:bodyPr wrap="square" rtlCol="0">
            <a:spAutoFit/>
          </a:bodyPr>
          <a:lstStyle/>
          <a:p>
            <a:r>
              <a:rPr lang="en-GB" sz="3200">
                <a:latin typeface="OpenDyslexicAlta" pitchFamily="2" charset="77"/>
              </a:rPr>
              <a:t>salvage</a:t>
            </a:r>
          </a:p>
        </p:txBody>
      </p:sp>
      <p:sp>
        <p:nvSpPr>
          <p:cNvPr id="19" name="TextBox 18">
            <a:extLst>
              <a:ext uri="{FF2B5EF4-FFF2-40B4-BE49-F238E27FC236}">
                <a16:creationId xmlns="" xmlns:a16="http://schemas.microsoft.com/office/drawing/2014/main" id="{4E914D41-698D-4ECC-831F-CED8996D341B}"/>
              </a:ext>
            </a:extLst>
          </p:cNvPr>
          <p:cNvSpPr txBox="1"/>
          <p:nvPr/>
        </p:nvSpPr>
        <p:spPr>
          <a:xfrm>
            <a:off x="1298826" y="2417152"/>
            <a:ext cx="1741418" cy="584775"/>
          </a:xfrm>
          <a:prstGeom prst="rect">
            <a:avLst/>
          </a:prstGeom>
          <a:noFill/>
        </p:spPr>
        <p:txBody>
          <a:bodyPr wrap="square" rtlCol="0">
            <a:spAutoFit/>
          </a:bodyPr>
          <a:lstStyle/>
          <a:p>
            <a:r>
              <a:rPr lang="en-GB" sz="3200">
                <a:latin typeface="OpenDyslexicAlta" pitchFamily="2" charset="77"/>
              </a:rPr>
              <a:t>debate</a:t>
            </a:r>
          </a:p>
        </p:txBody>
      </p:sp>
      <p:sp>
        <p:nvSpPr>
          <p:cNvPr id="20" name="TextBox 19">
            <a:extLst>
              <a:ext uri="{FF2B5EF4-FFF2-40B4-BE49-F238E27FC236}">
                <a16:creationId xmlns="" xmlns:a16="http://schemas.microsoft.com/office/drawing/2014/main" id="{A672AE35-24EB-4A62-A743-F27EE30AE797}"/>
              </a:ext>
            </a:extLst>
          </p:cNvPr>
          <p:cNvSpPr txBox="1"/>
          <p:nvPr/>
        </p:nvSpPr>
        <p:spPr>
          <a:xfrm>
            <a:off x="2652712" y="1045553"/>
            <a:ext cx="1562098" cy="584775"/>
          </a:xfrm>
          <a:prstGeom prst="rect">
            <a:avLst/>
          </a:prstGeom>
          <a:noFill/>
        </p:spPr>
        <p:txBody>
          <a:bodyPr wrap="square" rtlCol="0">
            <a:spAutoFit/>
          </a:bodyPr>
          <a:lstStyle/>
          <a:p>
            <a:r>
              <a:rPr lang="en-GB" sz="3200">
                <a:latin typeface="OpenDyslexicAlta" pitchFamily="2" charset="77"/>
              </a:rPr>
              <a:t>notice</a:t>
            </a:r>
          </a:p>
        </p:txBody>
      </p:sp>
      <p:cxnSp>
        <p:nvCxnSpPr>
          <p:cNvPr id="22" name="Straight Connector 21">
            <a:extLst>
              <a:ext uri="{FF2B5EF4-FFF2-40B4-BE49-F238E27FC236}">
                <a16:creationId xmlns="" xmlns:a16="http://schemas.microsoft.com/office/drawing/2014/main" id="{C01045F2-4475-472B-B136-F38034B4D449}"/>
              </a:ext>
            </a:extLst>
          </p:cNvPr>
          <p:cNvCxnSpPr/>
          <p:nvPr/>
        </p:nvCxnSpPr>
        <p:spPr>
          <a:xfrm>
            <a:off x="2509837"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a:extLst>
              <a:ext uri="{FF2B5EF4-FFF2-40B4-BE49-F238E27FC236}">
                <a16:creationId xmlns="" xmlns:a16="http://schemas.microsoft.com/office/drawing/2014/main" id="{BB4DF807-86C6-452C-A267-750E60D863BE}"/>
              </a:ext>
            </a:extLst>
          </p:cNvPr>
          <p:cNvCxnSpPr/>
          <p:nvPr/>
        </p:nvCxnSpPr>
        <p:spPr>
          <a:xfrm>
            <a:off x="5029202" y="12096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 xmlns:a16="http://schemas.microsoft.com/office/drawing/2014/main" id="{1DDCF3A4-7FDA-4118-A786-584B03518B10}"/>
              </a:ext>
            </a:extLst>
          </p:cNvPr>
          <p:cNvCxnSpPr/>
          <p:nvPr/>
        </p:nvCxnSpPr>
        <p:spPr>
          <a:xfrm>
            <a:off x="1252540" y="3305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a:extLst>
              <a:ext uri="{FF2B5EF4-FFF2-40B4-BE49-F238E27FC236}">
                <a16:creationId xmlns="" xmlns:a16="http://schemas.microsoft.com/office/drawing/2014/main" id="{AEBE3352-B805-4F96-8CDA-D6809213251A}"/>
              </a:ext>
            </a:extLst>
          </p:cNvPr>
          <p:cNvCxnSpPr/>
          <p:nvPr/>
        </p:nvCxnSpPr>
        <p:spPr>
          <a:xfrm>
            <a:off x="1657350" y="48291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 xmlns:a16="http://schemas.microsoft.com/office/drawing/2014/main" id="{6A97DC40-B7D2-4C5F-8807-59FB97012C4A}"/>
              </a:ext>
            </a:extLst>
          </p:cNvPr>
          <p:cNvCxnSpPr/>
          <p:nvPr/>
        </p:nvCxnSpPr>
        <p:spPr>
          <a:xfrm>
            <a:off x="2552697" y="6232237"/>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7" name="Straight Connector 26">
            <a:extLst>
              <a:ext uri="{FF2B5EF4-FFF2-40B4-BE49-F238E27FC236}">
                <a16:creationId xmlns="" xmlns:a16="http://schemas.microsoft.com/office/drawing/2014/main" id="{A9E94EC1-3346-4335-82ED-20208DD673FA}"/>
              </a:ext>
            </a:extLst>
          </p:cNvPr>
          <p:cNvCxnSpPr/>
          <p:nvPr/>
        </p:nvCxnSpPr>
        <p:spPr>
          <a:xfrm>
            <a:off x="5386387" y="6559402"/>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28" name="Straight Connector 27">
            <a:extLst>
              <a:ext uri="{FF2B5EF4-FFF2-40B4-BE49-F238E27FC236}">
                <a16:creationId xmlns="" xmlns:a16="http://schemas.microsoft.com/office/drawing/2014/main" id="{6FD23C84-7964-4725-A535-BBD4B78DF0B0}"/>
              </a:ext>
            </a:extLst>
          </p:cNvPr>
          <p:cNvCxnSpPr>
            <a:cxnSpLocks/>
          </p:cNvCxnSpPr>
          <p:nvPr/>
        </p:nvCxnSpPr>
        <p:spPr>
          <a:xfrm>
            <a:off x="7986712" y="6241762"/>
            <a:ext cx="2014538" cy="0"/>
          </a:xfrm>
          <a:prstGeom prst="line">
            <a:avLst/>
          </a:prstGeom>
        </p:spPr>
        <p:style>
          <a:lnRef idx="3">
            <a:schemeClr val="dk1"/>
          </a:lnRef>
          <a:fillRef idx="0">
            <a:schemeClr val="dk1"/>
          </a:fillRef>
          <a:effectRef idx="2">
            <a:schemeClr val="dk1"/>
          </a:effectRef>
          <a:fontRef idx="minor">
            <a:schemeClr val="tx1"/>
          </a:fontRef>
        </p:style>
      </p:cxnSp>
      <p:cxnSp>
        <p:nvCxnSpPr>
          <p:cNvPr id="30" name="Straight Connector 29">
            <a:extLst>
              <a:ext uri="{FF2B5EF4-FFF2-40B4-BE49-F238E27FC236}">
                <a16:creationId xmlns="" xmlns:a16="http://schemas.microsoft.com/office/drawing/2014/main" id="{62D5B508-91F9-4D0D-AD47-C890110D076F}"/>
              </a:ext>
            </a:extLst>
          </p:cNvPr>
          <p:cNvCxnSpPr>
            <a:cxnSpLocks/>
          </p:cNvCxnSpPr>
          <p:nvPr/>
        </p:nvCxnSpPr>
        <p:spPr>
          <a:xfrm>
            <a:off x="8993981" y="4714875"/>
            <a:ext cx="2262188" cy="0"/>
          </a:xfrm>
          <a:prstGeom prst="line">
            <a:avLst/>
          </a:prstGeom>
        </p:spPr>
        <p:style>
          <a:lnRef idx="3">
            <a:schemeClr val="dk1"/>
          </a:lnRef>
          <a:fillRef idx="0">
            <a:schemeClr val="dk1"/>
          </a:fillRef>
          <a:effectRef idx="2">
            <a:schemeClr val="dk1"/>
          </a:effectRef>
          <a:fontRef idx="minor">
            <a:schemeClr val="tx1"/>
          </a:fontRef>
        </p:style>
      </p:cxnSp>
      <p:cxnSp>
        <p:nvCxnSpPr>
          <p:cNvPr id="32" name="Straight Connector 31">
            <a:extLst>
              <a:ext uri="{FF2B5EF4-FFF2-40B4-BE49-F238E27FC236}">
                <a16:creationId xmlns="" xmlns:a16="http://schemas.microsoft.com/office/drawing/2014/main" id="{00A9B2FD-0241-4F2A-99D7-44A69C764891}"/>
              </a:ext>
            </a:extLst>
          </p:cNvPr>
          <p:cNvCxnSpPr>
            <a:cxnSpLocks/>
          </p:cNvCxnSpPr>
          <p:nvPr/>
        </p:nvCxnSpPr>
        <p:spPr>
          <a:xfrm>
            <a:off x="9146380" y="3305175"/>
            <a:ext cx="1871663" cy="0"/>
          </a:xfrm>
          <a:prstGeom prst="line">
            <a:avLst/>
          </a:prstGeom>
        </p:spPr>
        <p:style>
          <a:lnRef idx="3">
            <a:schemeClr val="dk1"/>
          </a:lnRef>
          <a:fillRef idx="0">
            <a:schemeClr val="dk1"/>
          </a:fillRef>
          <a:effectRef idx="2">
            <a:schemeClr val="dk1"/>
          </a:effectRef>
          <a:fontRef idx="minor">
            <a:schemeClr val="tx1"/>
          </a:fontRef>
        </p:style>
      </p:cxnSp>
      <p:cxnSp>
        <p:nvCxnSpPr>
          <p:cNvPr id="34" name="Straight Connector 33">
            <a:extLst>
              <a:ext uri="{FF2B5EF4-FFF2-40B4-BE49-F238E27FC236}">
                <a16:creationId xmlns="" xmlns:a16="http://schemas.microsoft.com/office/drawing/2014/main" id="{7198B5F9-5F60-49F2-A649-93948308E198}"/>
              </a:ext>
            </a:extLst>
          </p:cNvPr>
          <p:cNvCxnSpPr/>
          <p:nvPr/>
        </p:nvCxnSpPr>
        <p:spPr>
          <a:xfrm>
            <a:off x="7289008" y="1933575"/>
            <a:ext cx="1704973" cy="0"/>
          </a:xfrm>
          <a:prstGeom prst="line">
            <a:avLst/>
          </a:prstGeom>
        </p:spPr>
        <p:style>
          <a:lnRef idx="3">
            <a:schemeClr val="dk1"/>
          </a:lnRef>
          <a:fillRef idx="0">
            <a:schemeClr val="dk1"/>
          </a:fillRef>
          <a:effectRef idx="2">
            <a:schemeClr val="dk1"/>
          </a:effectRef>
          <a:fontRef idx="minor">
            <a:schemeClr val="tx1"/>
          </a:fontRef>
        </p:style>
      </p:cxnSp>
      <p:cxnSp>
        <p:nvCxnSpPr>
          <p:cNvPr id="36" name="Straight Arrow Connector 35">
            <a:extLst>
              <a:ext uri="{FF2B5EF4-FFF2-40B4-BE49-F238E27FC236}">
                <a16:creationId xmlns="" xmlns:a16="http://schemas.microsoft.com/office/drawing/2014/main" id="{8558CA86-1129-4F5D-A3D2-8106871B061D}"/>
              </a:ext>
            </a:extLst>
          </p:cNvPr>
          <p:cNvCxnSpPr/>
          <p:nvPr/>
        </p:nvCxnSpPr>
        <p:spPr>
          <a:xfrm>
            <a:off x="4257670" y="2028825"/>
            <a:ext cx="985842" cy="8286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 xmlns:a16="http://schemas.microsoft.com/office/drawing/2014/main" id="{2218809B-1611-412D-B279-4FC6AF8A00AF}"/>
              </a:ext>
            </a:extLst>
          </p:cNvPr>
          <p:cNvCxnSpPr>
            <a:cxnSpLocks/>
          </p:cNvCxnSpPr>
          <p:nvPr/>
        </p:nvCxnSpPr>
        <p:spPr>
          <a:xfrm>
            <a:off x="6015033" y="1337940"/>
            <a:ext cx="14292" cy="9852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 xmlns:a16="http://schemas.microsoft.com/office/drawing/2014/main" id="{7042BDD9-2131-41A7-A965-FBB57385A8B7}"/>
              </a:ext>
            </a:extLst>
          </p:cNvPr>
          <p:cNvCxnSpPr>
            <a:cxnSpLocks/>
          </p:cNvCxnSpPr>
          <p:nvPr/>
        </p:nvCxnSpPr>
        <p:spPr>
          <a:xfrm>
            <a:off x="3045614" y="3371606"/>
            <a:ext cx="1857379" cy="222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 xmlns:a16="http://schemas.microsoft.com/office/drawing/2014/main" id="{61D17F7C-7F8D-4F03-8A12-CEF7723B79FE}"/>
              </a:ext>
            </a:extLst>
          </p:cNvPr>
          <p:cNvCxnSpPr>
            <a:cxnSpLocks/>
          </p:cNvCxnSpPr>
          <p:nvPr/>
        </p:nvCxnSpPr>
        <p:spPr>
          <a:xfrm flipV="1">
            <a:off x="3490906" y="4260561"/>
            <a:ext cx="1538296" cy="523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 xmlns:a16="http://schemas.microsoft.com/office/drawing/2014/main" id="{EB817183-C364-4166-9B8D-7CBD57BBF15F}"/>
              </a:ext>
            </a:extLst>
          </p:cNvPr>
          <p:cNvCxnSpPr>
            <a:cxnSpLocks/>
          </p:cNvCxnSpPr>
          <p:nvPr/>
        </p:nvCxnSpPr>
        <p:spPr>
          <a:xfrm flipV="1">
            <a:off x="4136230" y="4667672"/>
            <a:ext cx="1307307" cy="14711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 xmlns:a16="http://schemas.microsoft.com/office/drawing/2014/main" id="{A5EAD4B6-19C6-469C-ACD5-58B94384884E}"/>
              </a:ext>
            </a:extLst>
          </p:cNvPr>
          <p:cNvCxnSpPr>
            <a:cxnSpLocks/>
          </p:cNvCxnSpPr>
          <p:nvPr/>
        </p:nvCxnSpPr>
        <p:spPr>
          <a:xfrm flipV="1">
            <a:off x="5419716" y="4784325"/>
            <a:ext cx="461972" cy="14787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 xmlns:a16="http://schemas.microsoft.com/office/drawing/2014/main" id="{A00E6C54-0515-4EA5-B45F-C55087F0131D}"/>
              </a:ext>
            </a:extLst>
          </p:cNvPr>
          <p:cNvCxnSpPr>
            <a:cxnSpLocks/>
          </p:cNvCxnSpPr>
          <p:nvPr/>
        </p:nvCxnSpPr>
        <p:spPr>
          <a:xfrm flipH="1" flipV="1">
            <a:off x="6948486" y="4616048"/>
            <a:ext cx="1038226" cy="1522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 xmlns:a16="http://schemas.microsoft.com/office/drawing/2014/main" id="{0C2E70B4-3FAD-4DF9-A7B6-1C32D96DACDA}"/>
              </a:ext>
            </a:extLst>
          </p:cNvPr>
          <p:cNvCxnSpPr>
            <a:cxnSpLocks/>
          </p:cNvCxnSpPr>
          <p:nvPr/>
        </p:nvCxnSpPr>
        <p:spPr>
          <a:xfrm flipH="1" flipV="1">
            <a:off x="7467599" y="4095986"/>
            <a:ext cx="1497806" cy="5764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 xmlns:a16="http://schemas.microsoft.com/office/drawing/2014/main" id="{DD19A816-3ADD-4D6B-9C5A-BDF3CC3573FB}"/>
              </a:ext>
            </a:extLst>
          </p:cNvPr>
          <p:cNvCxnSpPr>
            <a:cxnSpLocks/>
          </p:cNvCxnSpPr>
          <p:nvPr/>
        </p:nvCxnSpPr>
        <p:spPr>
          <a:xfrm flipH="1">
            <a:off x="7403307" y="3292274"/>
            <a:ext cx="1635920" cy="793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 xmlns:a16="http://schemas.microsoft.com/office/drawing/2014/main" id="{13ACCB8C-20B9-4876-A945-9515886E7447}"/>
              </a:ext>
            </a:extLst>
          </p:cNvPr>
          <p:cNvCxnSpPr>
            <a:cxnSpLocks/>
          </p:cNvCxnSpPr>
          <p:nvPr/>
        </p:nvCxnSpPr>
        <p:spPr>
          <a:xfrm flipH="1">
            <a:off x="6862762" y="2005343"/>
            <a:ext cx="414336" cy="5587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 xmlns:a16="http://schemas.microsoft.com/office/drawing/2014/main" id="{22626708-CDFA-2A4B-8B95-A6513A3061A0}"/>
              </a:ext>
            </a:extLst>
          </p:cNvPr>
          <p:cNvSpPr txBox="1"/>
          <p:nvPr/>
        </p:nvSpPr>
        <p:spPr>
          <a:xfrm>
            <a:off x="4902993" y="803311"/>
            <a:ext cx="1871663" cy="461665"/>
          </a:xfrm>
          <a:prstGeom prst="rect">
            <a:avLst/>
          </a:prstGeom>
          <a:noFill/>
        </p:spPr>
        <p:txBody>
          <a:bodyPr wrap="square" rtlCol="0">
            <a:spAutoFit/>
          </a:bodyPr>
          <a:lstStyle/>
          <a:p>
            <a:r>
              <a:rPr lang="en-GB" sz="2400">
                <a:solidFill>
                  <a:srgbClr val="FF3860"/>
                </a:solidFill>
                <a:latin typeface="OpenDyslexicAlta" pitchFamily="2" charset="77"/>
              </a:rPr>
              <a:t>adorable</a:t>
            </a:r>
          </a:p>
        </p:txBody>
      </p:sp>
      <p:sp>
        <p:nvSpPr>
          <p:cNvPr id="38" name="TextBox 37">
            <a:extLst>
              <a:ext uri="{FF2B5EF4-FFF2-40B4-BE49-F238E27FC236}">
                <a16:creationId xmlns="" xmlns:a16="http://schemas.microsoft.com/office/drawing/2014/main" id="{6FB533CF-AA80-584F-ACEB-F33E023563AD}"/>
              </a:ext>
            </a:extLst>
          </p:cNvPr>
          <p:cNvSpPr txBox="1"/>
          <p:nvPr/>
        </p:nvSpPr>
        <p:spPr>
          <a:xfrm>
            <a:off x="7200900" y="1482547"/>
            <a:ext cx="2081208" cy="461665"/>
          </a:xfrm>
          <a:prstGeom prst="rect">
            <a:avLst/>
          </a:prstGeom>
          <a:noFill/>
        </p:spPr>
        <p:txBody>
          <a:bodyPr wrap="square" rtlCol="0">
            <a:spAutoFit/>
          </a:bodyPr>
          <a:lstStyle/>
          <a:p>
            <a:r>
              <a:rPr lang="en-GB" sz="2400">
                <a:solidFill>
                  <a:srgbClr val="FF3860"/>
                </a:solidFill>
                <a:latin typeface="OpenDyslexicAlta" pitchFamily="2" charset="77"/>
              </a:rPr>
              <a:t>changeable</a:t>
            </a:r>
          </a:p>
        </p:txBody>
      </p:sp>
      <p:sp>
        <p:nvSpPr>
          <p:cNvPr id="40" name="TextBox 39">
            <a:extLst>
              <a:ext uri="{FF2B5EF4-FFF2-40B4-BE49-F238E27FC236}">
                <a16:creationId xmlns="" xmlns:a16="http://schemas.microsoft.com/office/drawing/2014/main" id="{FB27C413-686E-6841-8F24-A43230273C54}"/>
              </a:ext>
            </a:extLst>
          </p:cNvPr>
          <p:cNvSpPr txBox="1"/>
          <p:nvPr/>
        </p:nvSpPr>
        <p:spPr>
          <a:xfrm>
            <a:off x="9113044" y="2857961"/>
            <a:ext cx="2095500" cy="461665"/>
          </a:xfrm>
          <a:prstGeom prst="rect">
            <a:avLst/>
          </a:prstGeom>
          <a:noFill/>
        </p:spPr>
        <p:txBody>
          <a:bodyPr wrap="square" rtlCol="0">
            <a:spAutoFit/>
          </a:bodyPr>
          <a:lstStyle/>
          <a:p>
            <a:r>
              <a:rPr lang="en-GB" sz="2400">
                <a:solidFill>
                  <a:srgbClr val="FF3860"/>
                </a:solidFill>
                <a:latin typeface="OpenDyslexicAlta" pitchFamily="2" charset="77"/>
              </a:rPr>
              <a:t>loveable</a:t>
            </a:r>
          </a:p>
        </p:txBody>
      </p:sp>
      <p:sp>
        <p:nvSpPr>
          <p:cNvPr id="43" name="TextBox 42">
            <a:extLst>
              <a:ext uri="{FF2B5EF4-FFF2-40B4-BE49-F238E27FC236}">
                <a16:creationId xmlns="" xmlns:a16="http://schemas.microsoft.com/office/drawing/2014/main" id="{A02A64E8-68F4-0B48-92B0-87586FEB8339}"/>
              </a:ext>
            </a:extLst>
          </p:cNvPr>
          <p:cNvSpPr txBox="1"/>
          <p:nvPr/>
        </p:nvSpPr>
        <p:spPr>
          <a:xfrm>
            <a:off x="8858246" y="4231722"/>
            <a:ext cx="2095500" cy="461665"/>
          </a:xfrm>
          <a:prstGeom prst="rect">
            <a:avLst/>
          </a:prstGeom>
          <a:noFill/>
        </p:spPr>
        <p:txBody>
          <a:bodyPr wrap="square" rtlCol="0">
            <a:spAutoFit/>
          </a:bodyPr>
          <a:lstStyle/>
          <a:p>
            <a:r>
              <a:rPr lang="en-GB" sz="2400">
                <a:solidFill>
                  <a:srgbClr val="FF3860"/>
                </a:solidFill>
                <a:latin typeface="OpenDyslexicAlta" pitchFamily="2" charset="77"/>
              </a:rPr>
              <a:t>believable</a:t>
            </a:r>
          </a:p>
        </p:txBody>
      </p:sp>
      <p:sp>
        <p:nvSpPr>
          <p:cNvPr id="45" name="TextBox 44">
            <a:extLst>
              <a:ext uri="{FF2B5EF4-FFF2-40B4-BE49-F238E27FC236}">
                <a16:creationId xmlns="" xmlns:a16="http://schemas.microsoft.com/office/drawing/2014/main" id="{F6B6FCD1-874D-9A4E-9D02-2099C1DCF0AD}"/>
              </a:ext>
            </a:extLst>
          </p:cNvPr>
          <p:cNvSpPr txBox="1"/>
          <p:nvPr/>
        </p:nvSpPr>
        <p:spPr>
          <a:xfrm>
            <a:off x="7924796" y="5723246"/>
            <a:ext cx="2717803" cy="461665"/>
          </a:xfrm>
          <a:prstGeom prst="rect">
            <a:avLst/>
          </a:prstGeom>
          <a:noFill/>
        </p:spPr>
        <p:txBody>
          <a:bodyPr wrap="square" rtlCol="0">
            <a:spAutoFit/>
          </a:bodyPr>
          <a:lstStyle/>
          <a:p>
            <a:r>
              <a:rPr lang="en-GB" sz="2400">
                <a:solidFill>
                  <a:srgbClr val="FF3860"/>
                </a:solidFill>
                <a:latin typeface="OpenDyslexicAlta" pitchFamily="2" charset="77"/>
              </a:rPr>
              <a:t>replaceable</a:t>
            </a:r>
          </a:p>
        </p:txBody>
      </p:sp>
      <p:sp>
        <p:nvSpPr>
          <p:cNvPr id="46" name="TextBox 45">
            <a:extLst>
              <a:ext uri="{FF2B5EF4-FFF2-40B4-BE49-F238E27FC236}">
                <a16:creationId xmlns="" xmlns:a16="http://schemas.microsoft.com/office/drawing/2014/main" id="{0AF878A2-541F-3E48-9815-02ECAE755874}"/>
              </a:ext>
            </a:extLst>
          </p:cNvPr>
          <p:cNvSpPr txBox="1"/>
          <p:nvPr/>
        </p:nvSpPr>
        <p:spPr>
          <a:xfrm>
            <a:off x="5262555" y="6121944"/>
            <a:ext cx="2300287" cy="461665"/>
          </a:xfrm>
          <a:prstGeom prst="rect">
            <a:avLst/>
          </a:prstGeom>
          <a:noFill/>
        </p:spPr>
        <p:txBody>
          <a:bodyPr wrap="square" rtlCol="0">
            <a:spAutoFit/>
          </a:bodyPr>
          <a:lstStyle/>
          <a:p>
            <a:r>
              <a:rPr lang="en-GB" sz="2400">
                <a:solidFill>
                  <a:srgbClr val="FF3860"/>
                </a:solidFill>
                <a:latin typeface="OpenDyslexicAlta" pitchFamily="2" charset="77"/>
              </a:rPr>
              <a:t>manageable</a:t>
            </a:r>
          </a:p>
        </p:txBody>
      </p:sp>
      <p:sp>
        <p:nvSpPr>
          <p:cNvPr id="48" name="TextBox 47">
            <a:extLst>
              <a:ext uri="{FF2B5EF4-FFF2-40B4-BE49-F238E27FC236}">
                <a16:creationId xmlns="" xmlns:a16="http://schemas.microsoft.com/office/drawing/2014/main" id="{659C40CC-33FA-8848-AFDA-847089C6B781}"/>
              </a:ext>
            </a:extLst>
          </p:cNvPr>
          <p:cNvSpPr txBox="1"/>
          <p:nvPr/>
        </p:nvSpPr>
        <p:spPr>
          <a:xfrm>
            <a:off x="2291951" y="5725721"/>
            <a:ext cx="2729709" cy="461665"/>
          </a:xfrm>
          <a:prstGeom prst="rect">
            <a:avLst/>
          </a:prstGeom>
          <a:noFill/>
        </p:spPr>
        <p:txBody>
          <a:bodyPr wrap="square" rtlCol="0">
            <a:spAutoFit/>
          </a:bodyPr>
          <a:lstStyle/>
          <a:p>
            <a:r>
              <a:rPr lang="en-GB" sz="2400">
                <a:solidFill>
                  <a:srgbClr val="FF3860"/>
                </a:solidFill>
                <a:latin typeface="OpenDyslexicAlta" pitchFamily="2" charset="77"/>
              </a:rPr>
              <a:t>disposable</a:t>
            </a:r>
          </a:p>
        </p:txBody>
      </p:sp>
      <p:sp>
        <p:nvSpPr>
          <p:cNvPr id="49" name="TextBox 48">
            <a:extLst>
              <a:ext uri="{FF2B5EF4-FFF2-40B4-BE49-F238E27FC236}">
                <a16:creationId xmlns="" xmlns:a16="http://schemas.microsoft.com/office/drawing/2014/main" id="{26AB7081-7CE2-554D-A6E4-18D5C8275C71}"/>
              </a:ext>
            </a:extLst>
          </p:cNvPr>
          <p:cNvSpPr txBox="1"/>
          <p:nvPr/>
        </p:nvSpPr>
        <p:spPr>
          <a:xfrm>
            <a:off x="1458520" y="4345085"/>
            <a:ext cx="2375286" cy="461665"/>
          </a:xfrm>
          <a:prstGeom prst="rect">
            <a:avLst/>
          </a:prstGeom>
          <a:noFill/>
        </p:spPr>
        <p:txBody>
          <a:bodyPr wrap="square" rtlCol="0">
            <a:spAutoFit/>
          </a:bodyPr>
          <a:lstStyle/>
          <a:p>
            <a:r>
              <a:rPr lang="en-GB" sz="2400">
                <a:solidFill>
                  <a:srgbClr val="FF3860"/>
                </a:solidFill>
                <a:latin typeface="OpenDyslexicAlta" pitchFamily="2" charset="77"/>
              </a:rPr>
              <a:t>salvageable</a:t>
            </a:r>
          </a:p>
        </p:txBody>
      </p:sp>
      <p:sp>
        <p:nvSpPr>
          <p:cNvPr id="50" name="TextBox 49">
            <a:extLst>
              <a:ext uri="{FF2B5EF4-FFF2-40B4-BE49-F238E27FC236}">
                <a16:creationId xmlns="" xmlns:a16="http://schemas.microsoft.com/office/drawing/2014/main" id="{2FB7B2AF-19EF-AD44-B8BC-25F27FC4D1BE}"/>
              </a:ext>
            </a:extLst>
          </p:cNvPr>
          <p:cNvSpPr txBox="1"/>
          <p:nvPr/>
        </p:nvSpPr>
        <p:spPr>
          <a:xfrm>
            <a:off x="1108325" y="2787116"/>
            <a:ext cx="2589754" cy="461665"/>
          </a:xfrm>
          <a:prstGeom prst="rect">
            <a:avLst/>
          </a:prstGeom>
          <a:noFill/>
        </p:spPr>
        <p:txBody>
          <a:bodyPr wrap="square" rtlCol="0">
            <a:spAutoFit/>
          </a:bodyPr>
          <a:lstStyle/>
          <a:p>
            <a:r>
              <a:rPr lang="en-GB" sz="2400">
                <a:solidFill>
                  <a:srgbClr val="FF3860"/>
                </a:solidFill>
                <a:latin typeface="OpenDyslexicAlta" pitchFamily="2" charset="77"/>
              </a:rPr>
              <a:t>debateable</a:t>
            </a:r>
          </a:p>
        </p:txBody>
      </p:sp>
      <p:sp>
        <p:nvSpPr>
          <p:cNvPr id="52" name="TextBox 51">
            <a:extLst>
              <a:ext uri="{FF2B5EF4-FFF2-40B4-BE49-F238E27FC236}">
                <a16:creationId xmlns="" xmlns:a16="http://schemas.microsoft.com/office/drawing/2014/main" id="{0E47E190-0F81-2E46-9774-5005D481CC65}"/>
              </a:ext>
            </a:extLst>
          </p:cNvPr>
          <p:cNvSpPr txBox="1"/>
          <p:nvPr/>
        </p:nvSpPr>
        <p:spPr>
          <a:xfrm>
            <a:off x="2452692" y="1399027"/>
            <a:ext cx="2456833" cy="461665"/>
          </a:xfrm>
          <a:prstGeom prst="rect">
            <a:avLst/>
          </a:prstGeom>
          <a:noFill/>
        </p:spPr>
        <p:txBody>
          <a:bodyPr wrap="square" rtlCol="0">
            <a:spAutoFit/>
          </a:bodyPr>
          <a:lstStyle/>
          <a:p>
            <a:r>
              <a:rPr lang="en-GB" sz="2400">
                <a:solidFill>
                  <a:srgbClr val="FF3860"/>
                </a:solidFill>
                <a:latin typeface="OpenDyslexicAlta" pitchFamily="2" charset="77"/>
              </a:rPr>
              <a:t>noticeable</a:t>
            </a:r>
          </a:p>
        </p:txBody>
      </p:sp>
      <p:sp>
        <p:nvSpPr>
          <p:cNvPr id="53" name="TextBox 52">
            <a:extLst>
              <a:ext uri="{FF2B5EF4-FFF2-40B4-BE49-F238E27FC236}">
                <a16:creationId xmlns="" xmlns:a16="http://schemas.microsoft.com/office/drawing/2014/main" id="{60B7FBE4-985F-5C40-9D69-F495C9F13B94}"/>
              </a:ext>
            </a:extLst>
          </p:cNvPr>
          <p:cNvSpPr txBox="1"/>
          <p:nvPr/>
        </p:nvSpPr>
        <p:spPr>
          <a:xfrm>
            <a:off x="546100" y="254000"/>
            <a:ext cx="1963737" cy="369332"/>
          </a:xfrm>
          <a:prstGeom prst="rect">
            <a:avLst/>
          </a:prstGeom>
          <a:noFill/>
        </p:spPr>
        <p:txBody>
          <a:bodyPr wrap="square" rtlCol="0">
            <a:spAutoFit/>
          </a:bodyPr>
          <a:lstStyle/>
          <a:p>
            <a:r>
              <a:rPr lang="en-US">
                <a:solidFill>
                  <a:srgbClr val="FF3860"/>
                </a:solidFill>
              </a:rPr>
              <a:t>Answers: </a:t>
            </a:r>
          </a:p>
        </p:txBody>
      </p:sp>
    </p:spTree>
    <p:extLst>
      <p:ext uri="{BB962C8B-B14F-4D97-AF65-F5344CB8AC3E}">
        <p14:creationId xmlns:p14="http://schemas.microsoft.com/office/powerpoint/2010/main" val="2577576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gridCol w="27876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tc>
                  <a:txBody>
                    <a:bodyPr/>
                    <a:lstStyle/>
                    <a:p>
                      <a:pPr algn="ctr"/>
                      <a:r>
                        <a:rPr lang="en-GB" b="0" i="0">
                          <a:latin typeface="OpenDyslexicAlta" pitchFamily="2" charset="77"/>
                          <a:ea typeface="OpenDyslexic" charset="0"/>
                          <a:cs typeface="OpenDyslexic" charset="0"/>
                        </a:rPr>
                        <a:t>1</a:t>
                      </a:r>
                      <a:r>
                        <a:rPr lang="en-GB" b="0" i="0" baseline="30000">
                          <a:latin typeface="OpenDyslexicAlta" pitchFamily="2" charset="77"/>
                          <a:ea typeface="OpenDyslexic" charset="0"/>
                          <a:cs typeface="OpenDyslexic" charset="0"/>
                        </a:rPr>
                        <a:t>st</a:t>
                      </a:r>
                      <a:r>
                        <a:rPr lang="en-GB" b="0" i="0">
                          <a:latin typeface="OpenDyslexicAlta" pitchFamily="2" charset="77"/>
                          <a:ea typeface="OpenDyslexic" charset="0"/>
                          <a:cs typeface="OpenDyslexic" charset="0"/>
                        </a:rPr>
                        <a:t> Attempt</a:t>
                      </a:r>
                    </a:p>
                  </a:txBody>
                  <a:tcPr>
                    <a:solidFill>
                      <a:srgbClr val="D883FF"/>
                    </a:solidFill>
                  </a:tcPr>
                </a:tc>
                <a:tc>
                  <a:txBody>
                    <a:bodyPr/>
                    <a:lstStyle/>
                    <a:p>
                      <a:pPr algn="ctr"/>
                      <a:r>
                        <a:rPr lang="en-GB" b="0" i="0">
                          <a:latin typeface="OpenDyslexicAlta" pitchFamily="2" charset="77"/>
                          <a:ea typeface="OpenDyslexic" charset="0"/>
                          <a:cs typeface="OpenDyslexic" charset="0"/>
                        </a:rPr>
                        <a:t>2</a:t>
                      </a:r>
                      <a:r>
                        <a:rPr lang="en-GB" b="0" i="0" baseline="30000">
                          <a:latin typeface="OpenDyslexicAlta" pitchFamily="2" charset="77"/>
                          <a:ea typeface="OpenDyslexic" charset="0"/>
                          <a:cs typeface="OpenDyslexic" charset="0"/>
                        </a:rPr>
                        <a:t>nd</a:t>
                      </a:r>
                      <a:r>
                        <a:rPr lang="en-GB" b="0" i="0" baseline="0">
                          <a:latin typeface="OpenDyslexicAlta" pitchFamily="2" charset="77"/>
                          <a:ea typeface="OpenDyslexic" charset="0"/>
                          <a:cs typeface="OpenDyslexic" charset="0"/>
                        </a:rPr>
                        <a:t> Attempt</a:t>
                      </a:r>
                      <a:endParaRPr lang="en-GB" b="0" i="0">
                        <a:latin typeface="OpenDyslexicAlta" pitchFamily="2" charset="77"/>
                        <a:ea typeface="OpenDyslexic" charset="0"/>
                        <a:cs typeface="OpenDyslexic" charset="0"/>
                      </a:endParaRPr>
                    </a:p>
                  </a:txBody>
                  <a:tcPr>
                    <a:solidFill>
                      <a:srgbClr val="D883FF"/>
                    </a:solidFill>
                  </a:tcPr>
                </a:tc>
                <a:tc>
                  <a:txBody>
                    <a:bodyPr/>
                    <a:lstStyle/>
                    <a:p>
                      <a:pPr algn="ctr"/>
                      <a:r>
                        <a:rPr lang="en-GB" b="0" i="0">
                          <a:latin typeface="OpenDyslexicAlta" pitchFamily="2" charset="77"/>
                          <a:ea typeface="OpenDyslexic" charset="0"/>
                          <a:cs typeface="OpenDyslexic" charset="0"/>
                        </a:rPr>
                        <a:t>3</a:t>
                      </a:r>
                      <a:r>
                        <a:rPr lang="en-GB" b="0" i="0" baseline="30000">
                          <a:latin typeface="OpenDyslexicAlta" pitchFamily="2" charset="77"/>
                          <a:ea typeface="OpenDyslexic" charset="0"/>
                          <a:cs typeface="OpenDyslexic" charset="0"/>
                        </a:rPr>
                        <a:t>rd</a:t>
                      </a:r>
                      <a:r>
                        <a:rPr lang="en-GB" b="0" i="0">
                          <a:latin typeface="OpenDyslexicAlta" pitchFamily="2" charset="77"/>
                          <a:ea typeface="OpenDyslexic" charset="0"/>
                          <a:cs typeface="OpenDyslexic" charset="0"/>
                        </a:rPr>
                        <a:t> Attempt</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changeable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noticeable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manageable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agreeable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knowledgeable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replaceable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microwaveable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salvageable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rechargeable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irreplaceable</a:t>
                      </a: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tc>
                  <a:txBody>
                    <a:bodyPr/>
                    <a:lstStyle/>
                    <a:p>
                      <a:endParaRPr lang="en-GB" b="0" i="0">
                        <a:latin typeface="OpenDyslexicAlta" pitchFamily="2" charset="77"/>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75504169"/>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‘-able’. If this is being added to a root word ending in </a:t>
                      </a:r>
                      <a:r>
                        <a:rPr lang="mr-IN" sz="1400">
                          <a:latin typeface="Muli" pitchFamily="2" charset="77"/>
                        </a:rPr>
                        <a:t>–</a:t>
                      </a:r>
                      <a:r>
                        <a:rPr lang="en-GB" sz="1400" err="1">
                          <a:latin typeface="Muli" pitchFamily="2" charset="77"/>
                        </a:rPr>
                        <a:t>ce</a:t>
                      </a:r>
                      <a:r>
                        <a:rPr lang="en-GB" sz="1400">
                          <a:latin typeface="Muli" pitchFamily="2" charset="77"/>
                        </a:rPr>
                        <a:t> or </a:t>
                      </a:r>
                      <a:r>
                        <a:rPr lang="mr-IN" sz="1400">
                          <a:latin typeface="Muli" pitchFamily="2" charset="77"/>
                        </a:rPr>
                        <a:t>–</a:t>
                      </a:r>
                      <a:r>
                        <a:rPr lang="en-GB" sz="1400" err="1">
                          <a:latin typeface="Muli" pitchFamily="2" charset="77"/>
                        </a:rPr>
                        <a:t>ge</a:t>
                      </a:r>
                      <a:r>
                        <a:rPr lang="en-GB" sz="140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13</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1013257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1782233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changeable</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noticeable</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manageable</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agreeable</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knowledgeable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replaceable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microwaveable</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salvageable</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rechargeable</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irreplaceable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5296604"/>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‘-able’. If this is being added to a root word ending in </a:t>
                      </a:r>
                      <a:r>
                        <a:rPr lang="mr-IN" sz="1400">
                          <a:latin typeface="Muli" pitchFamily="2" charset="77"/>
                        </a:rPr>
                        <a:t>–</a:t>
                      </a:r>
                      <a:r>
                        <a:rPr lang="en-GB" sz="1400" err="1">
                          <a:latin typeface="Muli" pitchFamily="2" charset="77"/>
                        </a:rPr>
                        <a:t>ce</a:t>
                      </a:r>
                      <a:r>
                        <a:rPr lang="en-GB" sz="1400">
                          <a:latin typeface="Muli" pitchFamily="2" charset="77"/>
                        </a:rPr>
                        <a:t> or </a:t>
                      </a:r>
                      <a:r>
                        <a:rPr lang="mr-IN" sz="1400">
                          <a:latin typeface="Muli" pitchFamily="2" charset="77"/>
                        </a:rPr>
                        <a:t>–</a:t>
                      </a:r>
                      <a:r>
                        <a:rPr lang="en-GB" sz="1400" err="1">
                          <a:latin typeface="Muli" pitchFamily="2" charset="77"/>
                        </a:rPr>
                        <a:t>ge</a:t>
                      </a:r>
                      <a:r>
                        <a:rPr lang="en-GB" sz="140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a:latin typeface="Muli" pitchFamily="2" charset="77"/>
                      </a:endParaRPr>
                    </a:p>
                    <a:p>
                      <a:r>
                        <a:rPr lang="en-GB" sz="1400" b="0" i="0" baseline="0">
                          <a:latin typeface="Muli" pitchFamily="2" charset="77"/>
                        </a:rPr>
                        <a:t>Name:</a:t>
                      </a:r>
                      <a:endParaRPr lang="en-GB" sz="1400" b="0" i="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13</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8" name="TextBox 7"/>
          <p:cNvSpPr txBox="1"/>
          <p:nvPr/>
        </p:nvSpPr>
        <p:spPr>
          <a:xfrm>
            <a:off x="3449725" y="1521693"/>
            <a:ext cx="8492893" cy="5563061"/>
          </a:xfrm>
          <a:prstGeom prst="rect">
            <a:avLst/>
          </a:prstGeom>
          <a:noFill/>
        </p:spPr>
        <p:txBody>
          <a:bodyPr wrap="square" rtlCol="0">
            <a:spAutoFit/>
          </a:bodyPr>
          <a:lstStyle/>
          <a:p>
            <a:r>
              <a:rPr lang="en-GB" sz="1600" u="sng">
                <a:latin typeface="OpenDyslexicAlta" pitchFamily="2" charset="77"/>
                <a:ea typeface="OpenDyslexic" charset="0"/>
                <a:cs typeface="OpenDyslexic" charset="0"/>
              </a:rPr>
              <a:t>Write the correct spelling into each sentence. </a:t>
            </a:r>
          </a:p>
          <a:p>
            <a:r>
              <a:rPr lang="en-GB" sz="1050">
                <a:latin typeface="OpenDyslexicAlta" pitchFamily="2" charset="77"/>
                <a:ea typeface="OpenDyslexic" charset="0"/>
                <a:cs typeface="OpenDyslexic" charset="0"/>
              </a:rPr>
              <a:t> </a:t>
            </a:r>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____________ batteries meant that the toy could be recharged. </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weather was very __________ upon the side of the mountain. </a:t>
            </a:r>
          </a:p>
          <a:p>
            <a:endParaRPr lang="en-GB" sz="11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After the accident, the car was not ____________.</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music teacher was very ______________ about the different instruments in the orchestra. </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Going without water for more than a couple of days is not ____________.</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____________ meals are not ____________ to everybody’s taste. </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broken window was ______________ and soon the caretaker had a new one. </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It was ___________ that there were a number of children absent from school.</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lost photographs were _______________.</a:t>
            </a:r>
          </a:p>
          <a:p>
            <a:endParaRPr lang="en-GB">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267263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b="0" i="0">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b="0" i="0">
                          <a:latin typeface="OpenDyslexicAlta" pitchFamily="2" charset="77"/>
                          <a:ea typeface="OpenDyslexic" charset="0"/>
                          <a:cs typeface="OpenDyslexic" charset="0"/>
                        </a:rPr>
                        <a:t>changeable</a:t>
                      </a:r>
                    </a:p>
                  </a:txBody>
                  <a:tcPr/>
                </a:tc>
                <a:extLst>
                  <a:ext uri="{0D108BD9-81ED-4DB2-BD59-A6C34878D82A}">
                    <a16:rowId xmlns="" xmlns:a16="http://schemas.microsoft.com/office/drawing/2014/main" val="10001"/>
                  </a:ext>
                </a:extLst>
              </a:tr>
              <a:tr h="457200">
                <a:tc>
                  <a:txBody>
                    <a:bodyPr/>
                    <a:lstStyle/>
                    <a:p>
                      <a:r>
                        <a:rPr lang="en-GB" b="0" i="0">
                          <a:latin typeface="OpenDyslexicAlta" pitchFamily="2" charset="77"/>
                          <a:ea typeface="OpenDyslexic" charset="0"/>
                          <a:cs typeface="OpenDyslexic" charset="0"/>
                        </a:rPr>
                        <a:t>noticeable</a:t>
                      </a:r>
                    </a:p>
                  </a:txBody>
                  <a:tcPr/>
                </a:tc>
                <a:extLst>
                  <a:ext uri="{0D108BD9-81ED-4DB2-BD59-A6C34878D82A}">
                    <a16:rowId xmlns="" xmlns:a16="http://schemas.microsoft.com/office/drawing/2014/main" val="10002"/>
                  </a:ext>
                </a:extLst>
              </a:tr>
              <a:tr h="457200">
                <a:tc>
                  <a:txBody>
                    <a:bodyPr/>
                    <a:lstStyle/>
                    <a:p>
                      <a:r>
                        <a:rPr lang="en-GB" b="0" i="0">
                          <a:latin typeface="OpenDyslexicAlta" pitchFamily="2" charset="77"/>
                          <a:ea typeface="OpenDyslexic" charset="0"/>
                          <a:cs typeface="OpenDyslexic" charset="0"/>
                        </a:rPr>
                        <a:t>manageable</a:t>
                      </a:r>
                    </a:p>
                  </a:txBody>
                  <a:tcPr/>
                </a:tc>
                <a:extLst>
                  <a:ext uri="{0D108BD9-81ED-4DB2-BD59-A6C34878D82A}">
                    <a16:rowId xmlns="" xmlns:a16="http://schemas.microsoft.com/office/drawing/2014/main" val="10003"/>
                  </a:ext>
                </a:extLst>
              </a:tr>
              <a:tr h="457200">
                <a:tc>
                  <a:txBody>
                    <a:bodyPr/>
                    <a:lstStyle/>
                    <a:p>
                      <a:r>
                        <a:rPr lang="en-GB" b="0" i="0">
                          <a:latin typeface="OpenDyslexicAlta" pitchFamily="2" charset="77"/>
                          <a:ea typeface="OpenDyslexic" charset="0"/>
                          <a:cs typeface="OpenDyslexic" charset="0"/>
                        </a:rPr>
                        <a:t>agreeable</a:t>
                      </a:r>
                    </a:p>
                  </a:txBody>
                  <a:tcPr/>
                </a:tc>
                <a:extLst>
                  <a:ext uri="{0D108BD9-81ED-4DB2-BD59-A6C34878D82A}">
                    <a16:rowId xmlns="" xmlns:a16="http://schemas.microsoft.com/office/drawing/2014/main" val="10004"/>
                  </a:ext>
                </a:extLst>
              </a:tr>
              <a:tr h="457200">
                <a:tc>
                  <a:txBody>
                    <a:bodyPr/>
                    <a:lstStyle/>
                    <a:p>
                      <a:r>
                        <a:rPr lang="en-GB" b="0" i="0">
                          <a:latin typeface="OpenDyslexicAlta" pitchFamily="2" charset="77"/>
                          <a:ea typeface="OpenDyslexic" charset="0"/>
                          <a:cs typeface="OpenDyslexic" charset="0"/>
                        </a:rPr>
                        <a:t>knowledgeable</a:t>
                      </a:r>
                    </a:p>
                  </a:txBody>
                  <a:tcPr/>
                </a:tc>
                <a:extLst>
                  <a:ext uri="{0D108BD9-81ED-4DB2-BD59-A6C34878D82A}">
                    <a16:rowId xmlns="" xmlns:a16="http://schemas.microsoft.com/office/drawing/2014/main" val="10005"/>
                  </a:ext>
                </a:extLst>
              </a:tr>
              <a:tr h="457200">
                <a:tc>
                  <a:txBody>
                    <a:bodyPr/>
                    <a:lstStyle/>
                    <a:p>
                      <a:r>
                        <a:rPr lang="en-GB" b="0" i="0">
                          <a:latin typeface="OpenDyslexicAlta" pitchFamily="2" charset="77"/>
                          <a:ea typeface="OpenDyslexic" charset="0"/>
                          <a:cs typeface="OpenDyslexic" charset="0"/>
                        </a:rPr>
                        <a:t>replaceable</a:t>
                      </a:r>
                    </a:p>
                  </a:txBody>
                  <a:tcPr/>
                </a:tc>
                <a:extLst>
                  <a:ext uri="{0D108BD9-81ED-4DB2-BD59-A6C34878D82A}">
                    <a16:rowId xmlns="" xmlns:a16="http://schemas.microsoft.com/office/drawing/2014/main" val="10006"/>
                  </a:ext>
                </a:extLst>
              </a:tr>
              <a:tr h="457200">
                <a:tc>
                  <a:txBody>
                    <a:bodyPr/>
                    <a:lstStyle/>
                    <a:p>
                      <a:r>
                        <a:rPr lang="en-GB" b="0" i="0">
                          <a:latin typeface="OpenDyslexicAlta" pitchFamily="2" charset="77"/>
                          <a:ea typeface="OpenDyslexic" charset="0"/>
                          <a:cs typeface="OpenDyslexic" charset="0"/>
                        </a:rPr>
                        <a:t>microwaveable</a:t>
                      </a:r>
                    </a:p>
                  </a:txBody>
                  <a:tcPr/>
                </a:tc>
                <a:extLst>
                  <a:ext uri="{0D108BD9-81ED-4DB2-BD59-A6C34878D82A}">
                    <a16:rowId xmlns="" xmlns:a16="http://schemas.microsoft.com/office/drawing/2014/main" val="10007"/>
                  </a:ext>
                </a:extLst>
              </a:tr>
              <a:tr h="457200">
                <a:tc>
                  <a:txBody>
                    <a:bodyPr/>
                    <a:lstStyle/>
                    <a:p>
                      <a:r>
                        <a:rPr lang="en-GB" b="0" i="0">
                          <a:latin typeface="OpenDyslexicAlta" pitchFamily="2" charset="77"/>
                          <a:ea typeface="OpenDyslexic" charset="0"/>
                          <a:cs typeface="OpenDyslexic" charset="0"/>
                        </a:rPr>
                        <a:t>salvageable</a:t>
                      </a:r>
                    </a:p>
                  </a:txBody>
                  <a:tcPr/>
                </a:tc>
                <a:extLst>
                  <a:ext uri="{0D108BD9-81ED-4DB2-BD59-A6C34878D82A}">
                    <a16:rowId xmlns="" xmlns:a16="http://schemas.microsoft.com/office/drawing/2014/main" val="10008"/>
                  </a:ext>
                </a:extLst>
              </a:tr>
              <a:tr h="457200">
                <a:tc>
                  <a:txBody>
                    <a:bodyPr/>
                    <a:lstStyle/>
                    <a:p>
                      <a:r>
                        <a:rPr lang="en-GB" b="0" i="0">
                          <a:latin typeface="OpenDyslexicAlta" pitchFamily="2" charset="77"/>
                          <a:ea typeface="OpenDyslexic" charset="0"/>
                          <a:cs typeface="OpenDyslexic" charset="0"/>
                        </a:rPr>
                        <a:t>rechargeable</a:t>
                      </a:r>
                    </a:p>
                  </a:txBody>
                  <a:tcPr/>
                </a:tc>
                <a:extLst>
                  <a:ext uri="{0D108BD9-81ED-4DB2-BD59-A6C34878D82A}">
                    <a16:rowId xmlns="" xmlns:a16="http://schemas.microsoft.com/office/drawing/2014/main" val="10009"/>
                  </a:ext>
                </a:extLst>
              </a:tr>
              <a:tr h="457200">
                <a:tc>
                  <a:txBody>
                    <a:bodyPr/>
                    <a:lstStyle/>
                    <a:p>
                      <a:r>
                        <a:rPr lang="en-GB" b="0" i="0">
                          <a:latin typeface="OpenDyslexicAlta" pitchFamily="2" charset="77"/>
                          <a:ea typeface="OpenDyslexic" charset="0"/>
                          <a:cs typeface="OpenDyslexic" charset="0"/>
                        </a:rPr>
                        <a:t>irreplaceable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4151728"/>
              </p:ext>
            </p:extLst>
          </p:nvPr>
        </p:nvGraphicFramePr>
        <p:xfrm>
          <a:off x="508000" y="325966"/>
          <a:ext cx="9055100" cy="115824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b="0" i="0">
                          <a:latin typeface="Muli" pitchFamily="2" charset="77"/>
                        </a:rPr>
                        <a:t>Stage: 5</a:t>
                      </a:r>
                    </a:p>
                  </a:txBody>
                  <a:tcPr/>
                </a:tc>
                <a:tc rowSpan="2">
                  <a:txBody>
                    <a:bodyPr/>
                    <a:lstStyle/>
                    <a:p>
                      <a:r>
                        <a:rPr lang="en-GB" sz="1400">
                          <a:latin typeface="Muli" pitchFamily="2" charset="77"/>
                        </a:rPr>
                        <a:t>Words ending in ‘-able’. If this is being added to a root word ending in </a:t>
                      </a:r>
                      <a:r>
                        <a:rPr lang="mr-IN" sz="1400">
                          <a:latin typeface="Muli" pitchFamily="2" charset="77"/>
                        </a:rPr>
                        <a:t>–</a:t>
                      </a:r>
                      <a:r>
                        <a:rPr lang="en-GB" sz="1400" err="1">
                          <a:latin typeface="Muli" pitchFamily="2" charset="77"/>
                        </a:rPr>
                        <a:t>ce</a:t>
                      </a:r>
                      <a:r>
                        <a:rPr lang="en-GB" sz="1400">
                          <a:latin typeface="Muli" pitchFamily="2" charset="77"/>
                        </a:rPr>
                        <a:t> or </a:t>
                      </a:r>
                      <a:r>
                        <a:rPr lang="mr-IN" sz="1400">
                          <a:latin typeface="Muli" pitchFamily="2" charset="77"/>
                        </a:rPr>
                        <a:t>–</a:t>
                      </a:r>
                      <a:r>
                        <a:rPr lang="en-GB" sz="1400" err="1">
                          <a:latin typeface="Muli" pitchFamily="2" charset="77"/>
                        </a:rPr>
                        <a:t>ge</a:t>
                      </a:r>
                      <a:r>
                        <a:rPr lang="en-GB" sz="1400">
                          <a:latin typeface="Muli" pitchFamily="2" charset="77"/>
                        </a:rPr>
                        <a:t> then the e after the c or g is kept other wise they would be said with their hard sounds as in cap and gap.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a:latin typeface="Muli" pitchFamily="2" charset="77"/>
                      </a:endParaRPr>
                    </a:p>
                    <a:p>
                      <a:r>
                        <a:rPr lang="en-GB" sz="1400" b="0" i="0" baseline="0">
                          <a:solidFill>
                            <a:srgbClr val="FF3860"/>
                          </a:solidFill>
                          <a:latin typeface="Muli" pitchFamily="2" charset="77"/>
                        </a:rPr>
                        <a:t>Answers: </a:t>
                      </a:r>
                      <a:endParaRPr lang="en-GB" sz="1400" b="0" i="0">
                        <a:solidFill>
                          <a:srgbClr val="FF3860"/>
                        </a:solidFill>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b="0" i="0">
                          <a:latin typeface="Muli" pitchFamily="2" charset="77"/>
                        </a:rPr>
                        <a:t>List: 13</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8" name="TextBox 7"/>
          <p:cNvSpPr txBox="1"/>
          <p:nvPr/>
        </p:nvSpPr>
        <p:spPr>
          <a:xfrm>
            <a:off x="3449725" y="1521693"/>
            <a:ext cx="8492893" cy="5778505"/>
          </a:xfrm>
          <a:prstGeom prst="rect">
            <a:avLst/>
          </a:prstGeom>
          <a:noFill/>
        </p:spPr>
        <p:txBody>
          <a:bodyPr wrap="square" rtlCol="0">
            <a:spAutoFit/>
          </a:bodyPr>
          <a:lstStyle/>
          <a:p>
            <a:r>
              <a:rPr lang="en-GB" sz="1600" u="sng">
                <a:latin typeface="OpenDyslexicAlta" pitchFamily="2" charset="77"/>
                <a:ea typeface="OpenDyslexic" charset="0"/>
                <a:cs typeface="OpenDyslexic" charset="0"/>
              </a:rPr>
              <a:t>Write the correct spelling into each sentence. </a:t>
            </a:r>
          </a:p>
          <a:p>
            <a:r>
              <a:rPr lang="en-GB" sz="1050">
                <a:latin typeface="OpenDyslexicAlta" pitchFamily="2" charset="77"/>
                <a:ea typeface="OpenDyslexic" charset="0"/>
                <a:cs typeface="OpenDyslexic" charset="0"/>
              </a:rPr>
              <a:t> </a:t>
            </a:r>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_</a:t>
            </a:r>
            <a:r>
              <a:rPr lang="en-GB" sz="1600">
                <a:solidFill>
                  <a:srgbClr val="FF3860"/>
                </a:solidFill>
                <a:latin typeface="OpenDyslexicAlta" pitchFamily="2" charset="77"/>
                <a:ea typeface="OpenDyslexic" charset="0"/>
                <a:cs typeface="OpenDyslexic" charset="0"/>
              </a:rPr>
              <a:t>rechargeable</a:t>
            </a:r>
            <a:r>
              <a:rPr lang="en-GB" sz="1600">
                <a:latin typeface="OpenDyslexicAlta" pitchFamily="2" charset="77"/>
                <a:ea typeface="OpenDyslexic" charset="0"/>
                <a:cs typeface="OpenDyslexic" charset="0"/>
              </a:rPr>
              <a:t>_ batteries meant that the toy could be recharged. </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weather was very _</a:t>
            </a:r>
            <a:r>
              <a:rPr lang="en-GB" sz="1600">
                <a:solidFill>
                  <a:srgbClr val="FF3860"/>
                </a:solidFill>
                <a:latin typeface="OpenDyslexicAlta" pitchFamily="2" charset="77"/>
                <a:ea typeface="OpenDyslexic" charset="0"/>
                <a:cs typeface="OpenDyslexic" charset="0"/>
              </a:rPr>
              <a:t>changeable</a:t>
            </a:r>
            <a:r>
              <a:rPr lang="en-GB" sz="1600">
                <a:latin typeface="OpenDyslexicAlta" pitchFamily="2" charset="77"/>
                <a:ea typeface="OpenDyslexic" charset="0"/>
                <a:cs typeface="OpenDyslexic" charset="0"/>
              </a:rPr>
              <a:t>_ upon the side of the mountain. </a:t>
            </a:r>
          </a:p>
          <a:p>
            <a:endParaRPr lang="en-GB" sz="11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After the accident, the car was not _</a:t>
            </a:r>
            <a:r>
              <a:rPr lang="en-GB" sz="1600">
                <a:solidFill>
                  <a:srgbClr val="FF3860"/>
                </a:solidFill>
                <a:latin typeface="OpenDyslexicAlta" pitchFamily="2" charset="77"/>
                <a:ea typeface="OpenDyslexic" charset="0"/>
                <a:cs typeface="OpenDyslexic" charset="0"/>
              </a:rPr>
              <a:t>salvageable</a:t>
            </a:r>
            <a:r>
              <a:rPr lang="en-GB" sz="1600">
                <a:latin typeface="OpenDyslexicAlta" pitchFamily="2" charset="77"/>
                <a:ea typeface="OpenDyslexic" charset="0"/>
                <a:cs typeface="OpenDyslexic" charset="0"/>
              </a:rPr>
              <a:t>_.</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music teacher was very _</a:t>
            </a:r>
            <a:r>
              <a:rPr lang="en-GB" sz="1600">
                <a:solidFill>
                  <a:srgbClr val="FF3860"/>
                </a:solidFill>
                <a:latin typeface="OpenDyslexicAlta" pitchFamily="2" charset="77"/>
                <a:ea typeface="OpenDyslexic" charset="0"/>
                <a:cs typeface="OpenDyslexic" charset="0"/>
              </a:rPr>
              <a:t>knowledgeable</a:t>
            </a:r>
            <a:r>
              <a:rPr lang="en-GB" sz="1600">
                <a:latin typeface="OpenDyslexicAlta" pitchFamily="2" charset="77"/>
                <a:ea typeface="OpenDyslexic" charset="0"/>
                <a:cs typeface="OpenDyslexic" charset="0"/>
              </a:rPr>
              <a:t>_ about the different instruments in the orchestra. </a:t>
            </a:r>
          </a:p>
          <a:p>
            <a:endParaRPr lang="en-GB" sz="14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Going without water for more than a couple of days is not _</a:t>
            </a:r>
            <a:r>
              <a:rPr lang="en-GB" sz="1600">
                <a:solidFill>
                  <a:srgbClr val="FF3860"/>
                </a:solidFill>
                <a:latin typeface="OpenDyslexicAlta" pitchFamily="2" charset="77"/>
                <a:ea typeface="OpenDyslexic" charset="0"/>
                <a:cs typeface="OpenDyslexic" charset="0"/>
              </a:rPr>
              <a:t>manageable</a:t>
            </a:r>
            <a:r>
              <a:rPr lang="en-GB" sz="1600">
                <a:latin typeface="OpenDyslexicAlta" pitchFamily="2" charset="77"/>
                <a:ea typeface="OpenDyslexic" charset="0"/>
                <a:cs typeface="OpenDyslexic" charset="0"/>
              </a:rPr>
              <a:t>_.</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_</a:t>
            </a:r>
            <a:r>
              <a:rPr lang="en-GB" sz="1600">
                <a:solidFill>
                  <a:srgbClr val="FF3860"/>
                </a:solidFill>
                <a:latin typeface="OpenDyslexicAlta" pitchFamily="2" charset="77"/>
                <a:ea typeface="OpenDyslexic" charset="0"/>
                <a:cs typeface="OpenDyslexic" charset="0"/>
              </a:rPr>
              <a:t>microwaveable</a:t>
            </a:r>
            <a:r>
              <a:rPr lang="en-GB" sz="1600">
                <a:latin typeface="OpenDyslexicAlta" pitchFamily="2" charset="77"/>
                <a:ea typeface="OpenDyslexic" charset="0"/>
                <a:cs typeface="OpenDyslexic" charset="0"/>
              </a:rPr>
              <a:t>_ meals are not _</a:t>
            </a:r>
            <a:r>
              <a:rPr lang="en-GB" sz="1600">
                <a:solidFill>
                  <a:srgbClr val="FF3860"/>
                </a:solidFill>
                <a:latin typeface="OpenDyslexicAlta" pitchFamily="2" charset="77"/>
                <a:ea typeface="OpenDyslexic" charset="0"/>
                <a:cs typeface="OpenDyslexic" charset="0"/>
              </a:rPr>
              <a:t>agreeable</a:t>
            </a:r>
            <a:r>
              <a:rPr lang="en-GB" sz="1600">
                <a:latin typeface="OpenDyslexicAlta" pitchFamily="2" charset="77"/>
                <a:ea typeface="OpenDyslexic" charset="0"/>
                <a:cs typeface="OpenDyslexic" charset="0"/>
              </a:rPr>
              <a:t>_ to everybody’s taste. </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broken window was _</a:t>
            </a:r>
            <a:r>
              <a:rPr lang="en-GB" sz="1600">
                <a:solidFill>
                  <a:srgbClr val="FF3860"/>
                </a:solidFill>
                <a:latin typeface="OpenDyslexicAlta" pitchFamily="2" charset="77"/>
                <a:ea typeface="OpenDyslexic" charset="0"/>
                <a:cs typeface="OpenDyslexic" charset="0"/>
              </a:rPr>
              <a:t>replaceable</a:t>
            </a:r>
            <a:r>
              <a:rPr lang="en-GB" sz="1600">
                <a:latin typeface="OpenDyslexicAlta" pitchFamily="2" charset="77"/>
                <a:ea typeface="OpenDyslexic" charset="0"/>
                <a:cs typeface="OpenDyslexic" charset="0"/>
              </a:rPr>
              <a:t>_ and soon the caretaker had a new one. </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It was _</a:t>
            </a:r>
            <a:r>
              <a:rPr lang="en-GB" sz="1600">
                <a:solidFill>
                  <a:srgbClr val="FF3860"/>
                </a:solidFill>
                <a:latin typeface="OpenDyslexicAlta" pitchFamily="2" charset="77"/>
                <a:ea typeface="OpenDyslexic" charset="0"/>
                <a:cs typeface="OpenDyslexic" charset="0"/>
              </a:rPr>
              <a:t>noticeable</a:t>
            </a:r>
            <a:r>
              <a:rPr lang="en-GB" sz="1600">
                <a:latin typeface="OpenDyslexicAlta" pitchFamily="2" charset="77"/>
                <a:ea typeface="OpenDyslexic" charset="0"/>
                <a:cs typeface="OpenDyslexic" charset="0"/>
              </a:rPr>
              <a:t>_ that there were a number of children absent from school.</a:t>
            </a:r>
          </a:p>
          <a:p>
            <a:endParaRPr lang="en-GB" sz="1600">
              <a:latin typeface="OpenDyslexicAlta" pitchFamily="2" charset="77"/>
              <a:ea typeface="OpenDyslexic" charset="0"/>
              <a:cs typeface="OpenDyslexic" charset="0"/>
            </a:endParaRPr>
          </a:p>
          <a:p>
            <a:r>
              <a:rPr lang="en-GB" sz="1600">
                <a:latin typeface="OpenDyslexicAlta" pitchFamily="2" charset="77"/>
                <a:ea typeface="OpenDyslexic" charset="0"/>
                <a:cs typeface="OpenDyslexic" charset="0"/>
              </a:rPr>
              <a:t>The lost photographs were _</a:t>
            </a:r>
            <a:r>
              <a:rPr lang="en-GB" sz="1600">
                <a:solidFill>
                  <a:srgbClr val="FF3860"/>
                </a:solidFill>
                <a:latin typeface="OpenDyslexicAlta" pitchFamily="2" charset="77"/>
                <a:ea typeface="OpenDyslexic" charset="0"/>
                <a:cs typeface="OpenDyslexic" charset="0"/>
              </a:rPr>
              <a:t>irreplaceable</a:t>
            </a:r>
            <a:r>
              <a:rPr lang="en-GB" sz="1600">
                <a:latin typeface="OpenDyslexicAlta" pitchFamily="2" charset="77"/>
                <a:ea typeface="OpenDyslexic" charset="0"/>
                <a:cs typeface="OpenDyslexic" charset="0"/>
              </a:rPr>
              <a:t>_.</a:t>
            </a:r>
          </a:p>
          <a:p>
            <a:endParaRPr lang="en-GB" sz="1600">
              <a:latin typeface="OpenDyslexicAlta" pitchFamily="2" charset="77"/>
              <a:ea typeface="OpenDyslexic" charset="0"/>
              <a:cs typeface="OpenDyslexic" charset="0"/>
            </a:endParaRPr>
          </a:p>
          <a:p>
            <a:endParaRPr lang="en-GB">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866150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 xmlns:a16="http://schemas.microsoft.com/office/drawing/2014/main" id="{8EC3230C-370C-4B41-B9ED-BCB463F0FE0D}"/>
              </a:ext>
            </a:extLst>
          </p:cNvPr>
          <p:cNvSpPr>
            <a:spLocks noGrp="1"/>
          </p:cNvSpPr>
          <p:nvPr>
            <p:ph type="subTitle" idx="1"/>
          </p:nvPr>
        </p:nvSpPr>
        <p:spPr/>
        <p:txBody>
          <a:bodyPr anchor="ctr"/>
          <a:lstStyle/>
          <a:p>
            <a:pPr>
              <a:lnSpc>
                <a:spcPct val="100000"/>
              </a:lnSpc>
              <a:spcBef>
                <a:spcPts val="0"/>
              </a:spcBef>
              <a:defRPr/>
            </a:pPr>
            <a:r>
              <a:rPr lang="en-GB"/>
              <a:t>Hyphens can be used to join a prefix to a root word, especially if the prefix ends in a vowel letter and the root word also begins with one.</a:t>
            </a:r>
          </a:p>
        </p:txBody>
      </p:sp>
      <p:sp>
        <p:nvSpPr>
          <p:cNvPr id="3" name="Text Placeholder 2">
            <a:extLst>
              <a:ext uri="{FF2B5EF4-FFF2-40B4-BE49-F238E27FC236}">
                <a16:creationId xmlns="" xmlns:a16="http://schemas.microsoft.com/office/drawing/2014/main" id="{538DAE2D-5C07-104D-8EF6-27195B5740D4}"/>
              </a:ext>
            </a:extLst>
          </p:cNvPr>
          <p:cNvSpPr>
            <a:spLocks noGrp="1"/>
          </p:cNvSpPr>
          <p:nvPr>
            <p:ph type="body" sz="quarter" idx="13"/>
          </p:nvPr>
        </p:nvSpPr>
        <p:spPr/>
        <p:txBody>
          <a:bodyPr/>
          <a:lstStyle/>
          <a:p>
            <a:r>
              <a:rPr lang="en-GB"/>
              <a:t>5</a:t>
            </a:r>
          </a:p>
        </p:txBody>
      </p:sp>
      <p:sp>
        <p:nvSpPr>
          <p:cNvPr id="4" name="Text Placeholder 3">
            <a:extLst>
              <a:ext uri="{FF2B5EF4-FFF2-40B4-BE49-F238E27FC236}">
                <a16:creationId xmlns="" xmlns:a16="http://schemas.microsoft.com/office/drawing/2014/main" id="{37D95D58-D54B-3346-AC15-07D342AE762F}"/>
              </a:ext>
            </a:extLst>
          </p:cNvPr>
          <p:cNvSpPr>
            <a:spLocks noGrp="1"/>
          </p:cNvSpPr>
          <p:nvPr>
            <p:ph type="body" sz="quarter" idx="14"/>
          </p:nvPr>
        </p:nvSpPr>
        <p:spPr/>
        <p:txBody>
          <a:bodyPr/>
          <a:lstStyle/>
          <a:p>
            <a:r>
              <a:rPr lang="en-GB"/>
              <a:t>31</a:t>
            </a:r>
          </a:p>
        </p:txBody>
      </p:sp>
    </p:spTree>
    <p:extLst>
      <p:ext uri="{BB962C8B-B14F-4D97-AF65-F5344CB8AC3E}">
        <p14:creationId xmlns:p14="http://schemas.microsoft.com/office/powerpoint/2010/main" val="422577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F6DBE228-6D41-A748-9592-1AE43A5B939D}"/>
              </a:ext>
            </a:extLst>
          </p:cNvPr>
          <p:cNvSpPr>
            <a:spLocks noGrp="1"/>
          </p:cNvSpPr>
          <p:nvPr>
            <p:ph type="body" sz="quarter" idx="13"/>
          </p:nvPr>
        </p:nvSpPr>
        <p:spPr/>
        <p:txBody>
          <a:bodyPr/>
          <a:lstStyle/>
          <a:p>
            <a:r>
              <a:rPr lang="en-GB"/>
              <a:t>5</a:t>
            </a:r>
          </a:p>
        </p:txBody>
      </p:sp>
      <p:sp>
        <p:nvSpPr>
          <p:cNvPr id="3" name="Text Placeholder 2">
            <a:extLst>
              <a:ext uri="{FF2B5EF4-FFF2-40B4-BE49-F238E27FC236}">
                <a16:creationId xmlns="" xmlns:a16="http://schemas.microsoft.com/office/drawing/2014/main" id="{65C2B884-3FE8-CF4F-BAE3-4C745B9084D3}"/>
              </a:ext>
            </a:extLst>
          </p:cNvPr>
          <p:cNvSpPr>
            <a:spLocks noGrp="1"/>
          </p:cNvSpPr>
          <p:nvPr>
            <p:ph type="body" sz="quarter" idx="14"/>
          </p:nvPr>
        </p:nvSpPr>
        <p:spPr>
          <a:xfrm>
            <a:off x="1116013" y="788047"/>
            <a:ext cx="427037" cy="362803"/>
          </a:xfrm>
        </p:spPr>
        <p:txBody>
          <a:bodyPr>
            <a:normAutofit fontScale="92500"/>
          </a:bodyPr>
          <a:lstStyle/>
          <a:p>
            <a:r>
              <a:rPr lang="en-GB"/>
              <a:t> 31</a:t>
            </a:r>
          </a:p>
        </p:txBody>
      </p:sp>
      <p:sp>
        <p:nvSpPr>
          <p:cNvPr id="4" name="Text Placeholder 3">
            <a:extLst>
              <a:ext uri="{FF2B5EF4-FFF2-40B4-BE49-F238E27FC236}">
                <a16:creationId xmlns="" xmlns:a16="http://schemas.microsoft.com/office/drawing/2014/main" id="{47B32AF4-9343-2540-89B6-82250EA03E00}"/>
              </a:ext>
            </a:extLst>
          </p:cNvPr>
          <p:cNvSpPr>
            <a:spLocks noGrp="1"/>
          </p:cNvSpPr>
          <p:nvPr>
            <p:ph type="body" sz="quarter" idx="15"/>
          </p:nvPr>
        </p:nvSpPr>
        <p:spPr/>
        <p:txBody>
          <a:bodyPr>
            <a:normAutofit/>
          </a:bodyPr>
          <a:lstStyle/>
          <a:p>
            <a:pPr>
              <a:lnSpc>
                <a:spcPct val="100000"/>
              </a:lnSpc>
              <a:spcBef>
                <a:spcPts val="0"/>
              </a:spcBef>
              <a:defRPr/>
            </a:pPr>
            <a:r>
              <a:rPr lang="en-GB"/>
              <a:t>Hyphens can be used to join a prefix to a root word, especially if the prefix ends in a vowel letter and the root word also begins with one.</a:t>
            </a:r>
          </a:p>
        </p:txBody>
      </p:sp>
      <p:sp>
        <p:nvSpPr>
          <p:cNvPr id="5" name="Text Placeholder 4">
            <a:extLst>
              <a:ext uri="{FF2B5EF4-FFF2-40B4-BE49-F238E27FC236}">
                <a16:creationId xmlns="" xmlns:a16="http://schemas.microsoft.com/office/drawing/2014/main" id="{34A36E15-7309-2E4B-8E87-7493AD89C132}"/>
              </a:ext>
            </a:extLst>
          </p:cNvPr>
          <p:cNvSpPr>
            <a:spLocks noGrp="1"/>
          </p:cNvSpPr>
          <p:nvPr>
            <p:ph type="body" sz="quarter" idx="16"/>
          </p:nvPr>
        </p:nvSpPr>
        <p:spPr/>
        <p:txBody>
          <a:bodyPr>
            <a:normAutofit/>
          </a:bodyPr>
          <a:lstStyle/>
          <a:p>
            <a:pPr fontAlgn="t">
              <a:lnSpc>
                <a:spcPct val="100000"/>
              </a:lnSpc>
              <a:spcAft>
                <a:spcPts val="200"/>
              </a:spcAft>
            </a:pPr>
            <a:r>
              <a:rPr lang="en-GB" sz="2000"/>
              <a:t>co-ordinate</a:t>
            </a:r>
          </a:p>
          <a:p>
            <a:pPr fontAlgn="t">
              <a:lnSpc>
                <a:spcPct val="100000"/>
              </a:lnSpc>
              <a:spcAft>
                <a:spcPts val="200"/>
              </a:spcAft>
            </a:pPr>
            <a:r>
              <a:rPr lang="en-GB" sz="2000"/>
              <a:t>co-operate</a:t>
            </a:r>
          </a:p>
          <a:p>
            <a:pPr fontAlgn="t">
              <a:lnSpc>
                <a:spcPct val="100000"/>
              </a:lnSpc>
              <a:spcAft>
                <a:spcPts val="200"/>
              </a:spcAft>
            </a:pPr>
            <a:r>
              <a:rPr lang="en-GB" sz="2000"/>
              <a:t>co-own</a:t>
            </a:r>
          </a:p>
          <a:p>
            <a:pPr fontAlgn="t">
              <a:lnSpc>
                <a:spcPct val="100000"/>
              </a:lnSpc>
              <a:spcAft>
                <a:spcPts val="200"/>
              </a:spcAft>
            </a:pPr>
            <a:r>
              <a:rPr lang="en-GB" sz="2000"/>
              <a:t>co-author</a:t>
            </a:r>
          </a:p>
          <a:p>
            <a:pPr fontAlgn="t">
              <a:lnSpc>
                <a:spcPct val="100000"/>
              </a:lnSpc>
              <a:spcAft>
                <a:spcPts val="200"/>
              </a:spcAft>
            </a:pPr>
            <a:r>
              <a:rPr lang="en-GB" sz="2000"/>
              <a:t>re-enter</a:t>
            </a:r>
          </a:p>
          <a:p>
            <a:pPr fontAlgn="t">
              <a:lnSpc>
                <a:spcPct val="100000"/>
              </a:lnSpc>
              <a:spcAft>
                <a:spcPts val="200"/>
              </a:spcAft>
            </a:pPr>
            <a:r>
              <a:rPr lang="en-GB" sz="2000"/>
              <a:t>re-examine</a:t>
            </a:r>
          </a:p>
          <a:p>
            <a:pPr fontAlgn="t">
              <a:lnSpc>
                <a:spcPct val="100000"/>
              </a:lnSpc>
              <a:spcAft>
                <a:spcPts val="200"/>
              </a:spcAft>
            </a:pPr>
            <a:r>
              <a:rPr lang="en-GB" sz="2000"/>
              <a:t>re-evaluate</a:t>
            </a:r>
          </a:p>
          <a:p>
            <a:pPr fontAlgn="t">
              <a:lnSpc>
                <a:spcPct val="100000"/>
              </a:lnSpc>
              <a:spcAft>
                <a:spcPts val="200"/>
              </a:spcAft>
            </a:pPr>
            <a:r>
              <a:rPr lang="en-GB" sz="2000"/>
              <a:t>re-educate</a:t>
            </a:r>
          </a:p>
          <a:p>
            <a:pPr fontAlgn="t">
              <a:lnSpc>
                <a:spcPct val="100000"/>
              </a:lnSpc>
              <a:spcAft>
                <a:spcPts val="200"/>
              </a:spcAft>
            </a:pPr>
            <a:r>
              <a:rPr lang="en-GB" sz="2000"/>
              <a:t>re-explain</a:t>
            </a:r>
          </a:p>
          <a:p>
            <a:pPr fontAlgn="t">
              <a:lnSpc>
                <a:spcPct val="100000"/>
              </a:lnSpc>
              <a:spcAft>
                <a:spcPts val="200"/>
              </a:spcAft>
            </a:pPr>
            <a:r>
              <a:rPr lang="en-GB" sz="2000"/>
              <a:t>re-energise</a:t>
            </a:r>
          </a:p>
        </p:txBody>
      </p:sp>
      <p:graphicFrame>
        <p:nvGraphicFramePr>
          <p:cNvPr id="7" name="Table Placeholder 6">
            <a:extLst>
              <a:ext uri="{FF2B5EF4-FFF2-40B4-BE49-F238E27FC236}">
                <a16:creationId xmlns="" xmlns:a16="http://schemas.microsoft.com/office/drawing/2014/main" id="{FB8342C7-1F20-D14D-98F0-B5F5EF33F5F1}"/>
              </a:ext>
            </a:extLst>
          </p:cNvPr>
          <p:cNvGraphicFramePr>
            <a:graphicFrameLocks noGrp="1"/>
          </p:cNvGraphicFramePr>
          <p:nvPr>
            <p:ph sz="quarter" idx="18"/>
            <p:extLst>
              <p:ext uri="{D42A27DB-BD31-4B8C-83A1-F6EECF244321}">
                <p14:modId xmlns:p14="http://schemas.microsoft.com/office/powerpoint/2010/main" val="591457991"/>
              </p:ext>
            </p:extLst>
          </p:nvPr>
        </p:nvGraphicFramePr>
        <p:xfrm>
          <a:off x="3429000" y="1311275"/>
          <a:ext cx="8363607" cy="5298059"/>
        </p:xfrm>
        <a:graphic>
          <a:graphicData uri="http://schemas.openxmlformats.org/drawingml/2006/table">
            <a:tbl>
              <a:tblPr firstRow="1" bandRow="1">
                <a:tableStyleId>{5940675A-B579-460E-94D1-54222C63F5DA}</a:tableStyleId>
              </a:tblPr>
              <a:tblGrid>
                <a:gridCol w="1573679">
                  <a:extLst>
                    <a:ext uri="{9D8B030D-6E8A-4147-A177-3AD203B41FA5}">
                      <a16:colId xmlns="" xmlns:a16="http://schemas.microsoft.com/office/drawing/2014/main" val="20000"/>
                    </a:ext>
                  </a:extLst>
                </a:gridCol>
                <a:gridCol w="6789928">
                  <a:extLst>
                    <a:ext uri="{9D8B030D-6E8A-4147-A177-3AD203B41FA5}">
                      <a16:colId xmlns="" xmlns:a16="http://schemas.microsoft.com/office/drawing/2014/main" val="20001"/>
                    </a:ext>
                  </a:extLst>
                </a:gridCol>
              </a:tblGrid>
              <a:tr h="1513586">
                <a:tc>
                  <a:txBody>
                    <a:bodyPr/>
                    <a:lstStyle/>
                    <a:p>
                      <a:r>
                        <a:rPr lang="en-GB" sz="1700" b="0" i="0">
                          <a:latin typeface="Muli" pitchFamily="2" charset="77"/>
                        </a:rPr>
                        <a:t>Introduction</a:t>
                      </a:r>
                    </a:p>
                  </a:txBody>
                  <a:tcPr/>
                </a:tc>
                <a:tc>
                  <a:txBody>
                    <a:bodyPr/>
                    <a:lstStyle/>
                    <a:p>
                      <a:r>
                        <a:rPr lang="en-GB" sz="1700" b="0" i="0">
                          <a:latin typeface="Muli" pitchFamily="2" charset="77"/>
                        </a:rPr>
                        <a:t>Introduce a hyphen as joining two parts of a word together. Discuss why you might use a hyphen. Explain that a hyphen can be used to: </a:t>
                      </a:r>
                    </a:p>
                    <a:p>
                      <a:pPr marL="285750" indent="-285750">
                        <a:buFont typeface="Arial" panose="020B0604020202020204" pitchFamily="34" charset="0"/>
                        <a:buChar char="•"/>
                      </a:pPr>
                      <a:r>
                        <a:rPr lang="en-GB" sz="1400" b="0" i="0">
                          <a:latin typeface="Muli" pitchFamily="2" charset="77"/>
                        </a:rPr>
                        <a:t>Add a prefix where two adjacent vowels would create a diphthong (co-operate)</a:t>
                      </a:r>
                    </a:p>
                    <a:p>
                      <a:pPr marL="285750" indent="-285750">
                        <a:buFont typeface="Arial" panose="020B0604020202020204" pitchFamily="34" charset="0"/>
                        <a:buChar char="•"/>
                      </a:pPr>
                      <a:r>
                        <a:rPr lang="en-GB" sz="1400" b="0" i="0">
                          <a:latin typeface="Muli" pitchFamily="2" charset="77"/>
                        </a:rPr>
                        <a:t>To add a prefix and clarify meaning (re-cover vs recover)</a:t>
                      </a:r>
                    </a:p>
                    <a:p>
                      <a:pPr marL="285750" indent="-285750">
                        <a:buFont typeface="Arial" panose="020B0604020202020204" pitchFamily="34" charset="0"/>
                        <a:buChar char="•"/>
                      </a:pPr>
                      <a:r>
                        <a:rPr lang="en-GB" sz="1400" b="0" i="0">
                          <a:latin typeface="Muli" pitchFamily="2" charset="77"/>
                        </a:rPr>
                        <a:t>To join two words to make a compound word (ice-cream or forty-five)</a:t>
                      </a:r>
                    </a:p>
                  </a:txBody>
                  <a:tcPr/>
                </a:tc>
                <a:extLst>
                  <a:ext uri="{0D108BD9-81ED-4DB2-BD59-A6C34878D82A}">
                    <a16:rowId xmlns="" xmlns:a16="http://schemas.microsoft.com/office/drawing/2014/main" val="10000"/>
                  </a:ext>
                </a:extLst>
              </a:tr>
              <a:tr h="1725832">
                <a:tc>
                  <a:txBody>
                    <a:bodyPr/>
                    <a:lstStyle/>
                    <a:p>
                      <a:r>
                        <a:rPr lang="en-GB" sz="1700" b="0" i="0">
                          <a:latin typeface="Muli" pitchFamily="2" charset="77"/>
                        </a:rPr>
                        <a:t>Main Teaching Activity </a:t>
                      </a:r>
                    </a:p>
                  </a:txBody>
                  <a:tcPr/>
                </a:tc>
                <a:tc>
                  <a:txBody>
                    <a:bodyPr/>
                    <a:lstStyle/>
                    <a:p>
                      <a:r>
                        <a:rPr lang="en-GB" sz="1700" b="0" i="0">
                          <a:latin typeface="Muli" pitchFamily="2" charset="77"/>
                        </a:rPr>
                        <a:t>Show the words and ask pupils to group the words on a whiteboard into those that need a hyphen, those that do not and those that could be either. Discuss the groups and clarify any misconceptions.</a:t>
                      </a:r>
                      <a:endParaRPr lang="en-GB" sz="1700" b="0" i="0" baseline="0">
                        <a:latin typeface="Muli" pitchFamily="2" charset="77"/>
                      </a:endParaRPr>
                    </a:p>
                  </a:txBody>
                  <a:tcPr/>
                </a:tc>
                <a:extLst>
                  <a:ext uri="{0D108BD9-81ED-4DB2-BD59-A6C34878D82A}">
                    <a16:rowId xmlns="" xmlns:a16="http://schemas.microsoft.com/office/drawing/2014/main" val="10001"/>
                  </a:ext>
                </a:extLst>
              </a:tr>
              <a:tr h="1850107">
                <a:tc>
                  <a:txBody>
                    <a:bodyPr/>
                    <a:lstStyle/>
                    <a:p>
                      <a:r>
                        <a:rPr lang="en-GB" sz="1700" b="0" i="0">
                          <a:latin typeface="Muli" pitchFamily="2" charset="77"/>
                        </a:rPr>
                        <a:t>Independent Activity</a:t>
                      </a:r>
                    </a:p>
                  </a:txBody>
                  <a:tcPr/>
                </a:tc>
                <a:tc>
                  <a:txBody>
                    <a:bodyPr/>
                    <a:lstStyle/>
                    <a:p>
                      <a:r>
                        <a:rPr lang="en-GB" sz="1700" b="0" i="0">
                          <a:latin typeface="Muli" pitchFamily="2" charset="77"/>
                        </a:rPr>
                        <a:t>Pupils to independently write a paragraph including some of their spellings. Challenge to include all of them.</a:t>
                      </a:r>
                    </a:p>
                  </a:txBody>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293104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 xmlns:a16="http://schemas.microsoft.com/office/drawing/2014/main" id="{55FC2838-3286-DF46-9313-C1850E1A5752}"/>
              </a:ext>
            </a:extLst>
          </p:cNvPr>
          <p:cNvSpPr>
            <a:spLocks noGrp="1"/>
          </p:cNvSpPr>
          <p:nvPr>
            <p:ph type="title"/>
          </p:nvPr>
        </p:nvSpPr>
        <p:spPr/>
        <p:txBody>
          <a:bodyPr/>
          <a:lstStyle/>
          <a:p>
            <a:r>
              <a:rPr lang="en-GB">
                <a:latin typeface="OpenDyslexicAlta" pitchFamily="2" charset="77"/>
              </a:rPr>
              <a:t>Put these words into groups</a:t>
            </a:r>
          </a:p>
        </p:txBody>
      </p:sp>
      <p:pic>
        <p:nvPicPr>
          <p:cNvPr id="11" name="Picture 2" descr="Box Cardboard Cardboard Box Packing Recycl">
            <a:extLst>
              <a:ext uri="{FF2B5EF4-FFF2-40B4-BE49-F238E27FC236}">
                <a16:creationId xmlns="" xmlns:a16="http://schemas.microsoft.com/office/drawing/2014/main" id="{E255E746-903E-6A40-9265-153D6CBE01A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8200"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Box Cardboard Cardboard Box Packing Recycl">
            <a:extLst>
              <a:ext uri="{FF2B5EF4-FFF2-40B4-BE49-F238E27FC236}">
                <a16:creationId xmlns="" xmlns:a16="http://schemas.microsoft.com/office/drawing/2014/main" id="{5B50C3C6-791B-174F-9BAC-6AF28C05ECD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1416"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ox Cardboard Cardboard Box Packing Recycl">
            <a:extLst>
              <a:ext uri="{FF2B5EF4-FFF2-40B4-BE49-F238E27FC236}">
                <a16:creationId xmlns="" xmlns:a16="http://schemas.microsoft.com/office/drawing/2014/main" id="{3A5DE636-291B-7D41-BFB7-6DA8B1C387D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56078" y="4885263"/>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 xmlns:a16="http://schemas.microsoft.com/office/drawing/2014/main" id="{5E30BC5B-E9EE-6C42-AC00-68FFBF3EF06A}"/>
              </a:ext>
            </a:extLst>
          </p:cNvPr>
          <p:cNvSpPr txBox="1"/>
          <p:nvPr/>
        </p:nvSpPr>
        <p:spPr>
          <a:xfrm>
            <a:off x="1427769" y="6008902"/>
            <a:ext cx="1245854" cy="646331"/>
          </a:xfrm>
          <a:prstGeom prst="rect">
            <a:avLst/>
          </a:prstGeom>
          <a:noFill/>
        </p:spPr>
        <p:txBody>
          <a:bodyPr wrap="none" rtlCol="0">
            <a:spAutoFit/>
          </a:bodyPr>
          <a:lstStyle/>
          <a:p>
            <a:pPr algn="ctr"/>
            <a:r>
              <a:rPr lang="en-GB">
                <a:latin typeface="OpenDyslexicAlta" pitchFamily="2" charset="77"/>
              </a:rPr>
              <a:t>Needs a </a:t>
            </a:r>
          </a:p>
          <a:p>
            <a:pPr algn="ctr"/>
            <a:r>
              <a:rPr lang="en-GB">
                <a:latin typeface="OpenDyslexicAlta" pitchFamily="2" charset="77"/>
              </a:rPr>
              <a:t>hyphen</a:t>
            </a:r>
          </a:p>
        </p:txBody>
      </p:sp>
      <p:sp>
        <p:nvSpPr>
          <p:cNvPr id="15" name="TextBox 14">
            <a:extLst>
              <a:ext uri="{FF2B5EF4-FFF2-40B4-BE49-F238E27FC236}">
                <a16:creationId xmlns="" xmlns:a16="http://schemas.microsoft.com/office/drawing/2014/main" id="{707D914B-4B43-D949-A6B4-6AF0EE5923A1}"/>
              </a:ext>
            </a:extLst>
          </p:cNvPr>
          <p:cNvSpPr txBox="1"/>
          <p:nvPr/>
        </p:nvSpPr>
        <p:spPr>
          <a:xfrm>
            <a:off x="8877816" y="5962735"/>
            <a:ext cx="1482393" cy="369332"/>
          </a:xfrm>
          <a:prstGeom prst="rect">
            <a:avLst/>
          </a:prstGeom>
          <a:noFill/>
        </p:spPr>
        <p:txBody>
          <a:bodyPr wrap="none" rtlCol="0">
            <a:spAutoFit/>
          </a:bodyPr>
          <a:lstStyle/>
          <a:p>
            <a:r>
              <a:rPr lang="en-GB">
                <a:latin typeface="OpenDyslexicAlta" pitchFamily="2" charset="77"/>
              </a:rPr>
              <a:t>No hyphen</a:t>
            </a:r>
          </a:p>
        </p:txBody>
      </p:sp>
      <p:sp>
        <p:nvSpPr>
          <p:cNvPr id="16" name="TextBox 15">
            <a:extLst>
              <a:ext uri="{FF2B5EF4-FFF2-40B4-BE49-F238E27FC236}">
                <a16:creationId xmlns="" xmlns:a16="http://schemas.microsoft.com/office/drawing/2014/main" id="{83C29459-0014-2643-B9D4-B9FA561872FA}"/>
              </a:ext>
            </a:extLst>
          </p:cNvPr>
          <p:cNvSpPr txBox="1"/>
          <p:nvPr/>
        </p:nvSpPr>
        <p:spPr>
          <a:xfrm>
            <a:off x="5319194" y="6014980"/>
            <a:ext cx="1342803" cy="646331"/>
          </a:xfrm>
          <a:prstGeom prst="rect">
            <a:avLst/>
          </a:prstGeom>
          <a:noFill/>
        </p:spPr>
        <p:txBody>
          <a:bodyPr wrap="none" rtlCol="0">
            <a:spAutoFit/>
          </a:bodyPr>
          <a:lstStyle/>
          <a:p>
            <a:pPr algn="ctr"/>
            <a:r>
              <a:rPr lang="en-GB">
                <a:latin typeface="OpenDyslexicAlta" pitchFamily="2" charset="77"/>
              </a:rPr>
              <a:t>Could be </a:t>
            </a:r>
          </a:p>
          <a:p>
            <a:pPr algn="ctr"/>
            <a:r>
              <a:rPr lang="en-GB">
                <a:latin typeface="OpenDyslexicAlta" pitchFamily="2" charset="77"/>
              </a:rPr>
              <a:t>either</a:t>
            </a:r>
          </a:p>
        </p:txBody>
      </p:sp>
      <p:sp>
        <p:nvSpPr>
          <p:cNvPr id="17" name="TextBox 16">
            <a:extLst>
              <a:ext uri="{FF2B5EF4-FFF2-40B4-BE49-F238E27FC236}">
                <a16:creationId xmlns="" xmlns:a16="http://schemas.microsoft.com/office/drawing/2014/main" id="{3145492F-1F52-AA4B-AEE6-E60B0DA27D16}"/>
              </a:ext>
            </a:extLst>
          </p:cNvPr>
          <p:cNvSpPr txBox="1"/>
          <p:nvPr/>
        </p:nvSpPr>
        <p:spPr>
          <a:xfrm>
            <a:off x="2121358" y="2202287"/>
            <a:ext cx="1213409" cy="461665"/>
          </a:xfrm>
          <a:prstGeom prst="rect">
            <a:avLst/>
          </a:prstGeom>
          <a:noFill/>
        </p:spPr>
        <p:txBody>
          <a:bodyPr wrap="none" rtlCol="0">
            <a:spAutoFit/>
          </a:bodyPr>
          <a:lstStyle/>
          <a:p>
            <a:r>
              <a:rPr lang="en-GB" sz="2400" err="1">
                <a:latin typeface="OpenDyslexicAlta" pitchFamily="2" charset="77"/>
              </a:rPr>
              <a:t>coown</a:t>
            </a:r>
            <a:endParaRPr lang="en-GB" sz="2400">
              <a:latin typeface="OpenDyslexicAlta" pitchFamily="2" charset="77"/>
            </a:endParaRPr>
          </a:p>
        </p:txBody>
      </p:sp>
      <p:sp>
        <p:nvSpPr>
          <p:cNvPr id="18" name="TextBox 17">
            <a:extLst>
              <a:ext uri="{FF2B5EF4-FFF2-40B4-BE49-F238E27FC236}">
                <a16:creationId xmlns="" xmlns:a16="http://schemas.microsoft.com/office/drawing/2014/main" id="{925B4061-4C18-BB4B-9733-DD1F2E3BB26F}"/>
              </a:ext>
            </a:extLst>
          </p:cNvPr>
          <p:cNvSpPr txBox="1"/>
          <p:nvPr/>
        </p:nvSpPr>
        <p:spPr>
          <a:xfrm>
            <a:off x="9697982" y="3167953"/>
            <a:ext cx="1726050" cy="461665"/>
          </a:xfrm>
          <a:prstGeom prst="rect">
            <a:avLst/>
          </a:prstGeom>
          <a:noFill/>
        </p:spPr>
        <p:txBody>
          <a:bodyPr wrap="none" rtlCol="0">
            <a:spAutoFit/>
          </a:bodyPr>
          <a:lstStyle/>
          <a:p>
            <a:r>
              <a:rPr lang="en-GB" sz="2400">
                <a:latin typeface="OpenDyslexicAlta" pitchFamily="2" charset="77"/>
              </a:rPr>
              <a:t>reimagine</a:t>
            </a:r>
          </a:p>
        </p:txBody>
      </p:sp>
      <p:sp>
        <p:nvSpPr>
          <p:cNvPr id="19" name="TextBox 18">
            <a:extLst>
              <a:ext uri="{FF2B5EF4-FFF2-40B4-BE49-F238E27FC236}">
                <a16:creationId xmlns="" xmlns:a16="http://schemas.microsoft.com/office/drawing/2014/main" id="{58BD79DB-DCC1-1549-A772-247985FDD3AB}"/>
              </a:ext>
            </a:extLst>
          </p:cNvPr>
          <p:cNvSpPr txBox="1"/>
          <p:nvPr/>
        </p:nvSpPr>
        <p:spPr>
          <a:xfrm>
            <a:off x="5619298" y="2733977"/>
            <a:ext cx="1813958" cy="461665"/>
          </a:xfrm>
          <a:prstGeom prst="rect">
            <a:avLst/>
          </a:prstGeom>
          <a:noFill/>
        </p:spPr>
        <p:txBody>
          <a:bodyPr wrap="none" rtlCol="0">
            <a:spAutoFit/>
          </a:bodyPr>
          <a:lstStyle/>
          <a:p>
            <a:r>
              <a:rPr lang="en-GB" sz="2400" err="1">
                <a:latin typeface="OpenDyslexicAlta" pitchFamily="2" charset="77"/>
              </a:rPr>
              <a:t>reeducate</a:t>
            </a:r>
            <a:endParaRPr lang="en-GB" sz="2400">
              <a:latin typeface="OpenDyslexicAlta" pitchFamily="2" charset="77"/>
            </a:endParaRPr>
          </a:p>
        </p:txBody>
      </p:sp>
      <p:sp>
        <p:nvSpPr>
          <p:cNvPr id="20" name="TextBox 19">
            <a:extLst>
              <a:ext uri="{FF2B5EF4-FFF2-40B4-BE49-F238E27FC236}">
                <a16:creationId xmlns="" xmlns:a16="http://schemas.microsoft.com/office/drawing/2014/main" id="{2877E954-87FC-524E-B8DB-58259B49A8E2}"/>
              </a:ext>
            </a:extLst>
          </p:cNvPr>
          <p:cNvSpPr txBox="1"/>
          <p:nvPr/>
        </p:nvSpPr>
        <p:spPr>
          <a:xfrm>
            <a:off x="8739594" y="2027666"/>
            <a:ext cx="1427250" cy="461665"/>
          </a:xfrm>
          <a:prstGeom prst="rect">
            <a:avLst/>
          </a:prstGeom>
          <a:noFill/>
        </p:spPr>
        <p:txBody>
          <a:bodyPr wrap="none" rtlCol="0">
            <a:spAutoFit/>
          </a:bodyPr>
          <a:lstStyle/>
          <a:p>
            <a:r>
              <a:rPr lang="en-GB" sz="2400">
                <a:latin typeface="OpenDyslexicAlta" pitchFamily="2" charset="77"/>
              </a:rPr>
              <a:t>recover</a:t>
            </a:r>
          </a:p>
        </p:txBody>
      </p:sp>
      <p:sp>
        <p:nvSpPr>
          <p:cNvPr id="21" name="TextBox 20">
            <a:extLst>
              <a:ext uri="{FF2B5EF4-FFF2-40B4-BE49-F238E27FC236}">
                <a16:creationId xmlns="" xmlns:a16="http://schemas.microsoft.com/office/drawing/2014/main" id="{627458EB-1BFF-804F-816A-3DFC16D133A0}"/>
              </a:ext>
            </a:extLst>
          </p:cNvPr>
          <p:cNvSpPr txBox="1"/>
          <p:nvPr/>
        </p:nvSpPr>
        <p:spPr>
          <a:xfrm>
            <a:off x="4365279" y="3704607"/>
            <a:ext cx="1625317" cy="461665"/>
          </a:xfrm>
          <a:prstGeom prst="rect">
            <a:avLst/>
          </a:prstGeom>
          <a:noFill/>
        </p:spPr>
        <p:txBody>
          <a:bodyPr wrap="none" rtlCol="0">
            <a:spAutoFit/>
          </a:bodyPr>
          <a:lstStyle/>
          <a:p>
            <a:r>
              <a:rPr lang="en-GB" sz="2400" err="1">
                <a:latin typeface="OpenDyslexicAlta" pitchFamily="2" charset="77"/>
              </a:rPr>
              <a:t>icecream</a:t>
            </a:r>
            <a:endParaRPr lang="en-GB" sz="2400">
              <a:latin typeface="OpenDyslexicAlta" pitchFamily="2" charset="77"/>
            </a:endParaRPr>
          </a:p>
        </p:txBody>
      </p:sp>
      <p:sp>
        <p:nvSpPr>
          <p:cNvPr id="22" name="TextBox 21">
            <a:extLst>
              <a:ext uri="{FF2B5EF4-FFF2-40B4-BE49-F238E27FC236}">
                <a16:creationId xmlns="" xmlns:a16="http://schemas.microsoft.com/office/drawing/2014/main" id="{9AE1F3AE-4425-9845-8F9C-7EF1165E11DE}"/>
              </a:ext>
            </a:extLst>
          </p:cNvPr>
          <p:cNvSpPr txBox="1"/>
          <p:nvPr/>
        </p:nvSpPr>
        <p:spPr>
          <a:xfrm>
            <a:off x="4365279" y="1985137"/>
            <a:ext cx="1456745" cy="461665"/>
          </a:xfrm>
          <a:prstGeom prst="rect">
            <a:avLst/>
          </a:prstGeom>
          <a:noFill/>
        </p:spPr>
        <p:txBody>
          <a:bodyPr wrap="none" rtlCol="0">
            <a:spAutoFit/>
          </a:bodyPr>
          <a:lstStyle/>
          <a:p>
            <a:r>
              <a:rPr lang="en-GB" sz="2400">
                <a:latin typeface="OpenDyslexicAlta" pitchFamily="2" charset="77"/>
              </a:rPr>
              <a:t>hot dog</a:t>
            </a:r>
          </a:p>
        </p:txBody>
      </p:sp>
      <p:sp>
        <p:nvSpPr>
          <p:cNvPr id="23" name="TextBox 22">
            <a:extLst>
              <a:ext uri="{FF2B5EF4-FFF2-40B4-BE49-F238E27FC236}">
                <a16:creationId xmlns="" xmlns:a16="http://schemas.microsoft.com/office/drawing/2014/main" id="{8AC65813-AFC0-4847-AB0B-F5A085DC7E50}"/>
              </a:ext>
            </a:extLst>
          </p:cNvPr>
          <p:cNvSpPr txBox="1"/>
          <p:nvPr/>
        </p:nvSpPr>
        <p:spPr>
          <a:xfrm>
            <a:off x="6319611" y="1751533"/>
            <a:ext cx="1763753" cy="461665"/>
          </a:xfrm>
          <a:prstGeom prst="rect">
            <a:avLst/>
          </a:prstGeom>
          <a:noFill/>
        </p:spPr>
        <p:txBody>
          <a:bodyPr wrap="none" rtlCol="0">
            <a:spAutoFit/>
          </a:bodyPr>
          <a:lstStyle/>
          <a:p>
            <a:r>
              <a:rPr lang="en-GB" sz="2400">
                <a:latin typeface="OpenDyslexicAlta" pitchFamily="2" charset="77"/>
              </a:rPr>
              <a:t>forty five</a:t>
            </a:r>
          </a:p>
        </p:txBody>
      </p:sp>
      <p:sp>
        <p:nvSpPr>
          <p:cNvPr id="24" name="TextBox 23">
            <a:extLst>
              <a:ext uri="{FF2B5EF4-FFF2-40B4-BE49-F238E27FC236}">
                <a16:creationId xmlns="" xmlns:a16="http://schemas.microsoft.com/office/drawing/2014/main" id="{9C46571D-F342-804D-9A5C-D8C086134962}"/>
              </a:ext>
            </a:extLst>
          </p:cNvPr>
          <p:cNvSpPr txBox="1"/>
          <p:nvPr/>
        </p:nvSpPr>
        <p:spPr>
          <a:xfrm>
            <a:off x="7409402" y="3742367"/>
            <a:ext cx="1818190" cy="461665"/>
          </a:xfrm>
          <a:prstGeom prst="rect">
            <a:avLst/>
          </a:prstGeom>
          <a:noFill/>
        </p:spPr>
        <p:txBody>
          <a:bodyPr wrap="none" rtlCol="0">
            <a:spAutoFit/>
          </a:bodyPr>
          <a:lstStyle/>
          <a:p>
            <a:r>
              <a:rPr lang="en-GB" sz="2400">
                <a:latin typeface="OpenDyslexicAlta" pitchFamily="2" charset="77"/>
              </a:rPr>
              <a:t>cooperate</a:t>
            </a:r>
          </a:p>
        </p:txBody>
      </p:sp>
      <p:sp>
        <p:nvSpPr>
          <p:cNvPr id="25" name="TextBox 24">
            <a:extLst>
              <a:ext uri="{FF2B5EF4-FFF2-40B4-BE49-F238E27FC236}">
                <a16:creationId xmlns="" xmlns:a16="http://schemas.microsoft.com/office/drawing/2014/main" id="{4D33F7D5-2111-7C44-B1E2-7D470E7E1D4F}"/>
              </a:ext>
            </a:extLst>
          </p:cNvPr>
          <p:cNvSpPr txBox="1"/>
          <p:nvPr/>
        </p:nvSpPr>
        <p:spPr>
          <a:xfrm>
            <a:off x="2767132" y="3167953"/>
            <a:ext cx="1162947" cy="461665"/>
          </a:xfrm>
          <a:prstGeom prst="rect">
            <a:avLst/>
          </a:prstGeom>
          <a:noFill/>
        </p:spPr>
        <p:txBody>
          <a:bodyPr wrap="none" rtlCol="0">
            <a:spAutoFit/>
          </a:bodyPr>
          <a:lstStyle/>
          <a:p>
            <a:r>
              <a:rPr lang="en-GB" sz="2400">
                <a:latin typeface="OpenDyslexicAlta" pitchFamily="2" charset="77"/>
              </a:rPr>
              <a:t>resign</a:t>
            </a:r>
          </a:p>
        </p:txBody>
      </p:sp>
      <p:sp>
        <p:nvSpPr>
          <p:cNvPr id="26" name="TextBox 25">
            <a:extLst>
              <a:ext uri="{FF2B5EF4-FFF2-40B4-BE49-F238E27FC236}">
                <a16:creationId xmlns="" xmlns:a16="http://schemas.microsoft.com/office/drawing/2014/main" id="{BB500C0D-4C2A-DB48-A695-601DFB9E86BD}"/>
              </a:ext>
            </a:extLst>
          </p:cNvPr>
          <p:cNvSpPr txBox="1"/>
          <p:nvPr/>
        </p:nvSpPr>
        <p:spPr>
          <a:xfrm>
            <a:off x="1007976" y="3837750"/>
            <a:ext cx="1689758" cy="461665"/>
          </a:xfrm>
          <a:prstGeom prst="rect">
            <a:avLst/>
          </a:prstGeom>
          <a:noFill/>
        </p:spPr>
        <p:txBody>
          <a:bodyPr wrap="none" rtlCol="0">
            <a:spAutoFit/>
          </a:bodyPr>
          <a:lstStyle/>
          <a:p>
            <a:r>
              <a:rPr lang="en-GB" sz="2400">
                <a:latin typeface="OpenDyslexicAlta" pitchFamily="2" charset="77"/>
              </a:rPr>
              <a:t>reexplain</a:t>
            </a:r>
          </a:p>
        </p:txBody>
      </p:sp>
    </p:spTree>
    <p:extLst>
      <p:ext uri="{BB962C8B-B14F-4D97-AF65-F5344CB8AC3E}">
        <p14:creationId xmlns:p14="http://schemas.microsoft.com/office/powerpoint/2010/main" val="88801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 xmlns:a16="http://schemas.microsoft.com/office/drawing/2014/main" id="{55FC2838-3286-DF46-9313-C1850E1A5752}"/>
              </a:ext>
            </a:extLst>
          </p:cNvPr>
          <p:cNvSpPr>
            <a:spLocks noGrp="1"/>
          </p:cNvSpPr>
          <p:nvPr>
            <p:ph type="title"/>
          </p:nvPr>
        </p:nvSpPr>
        <p:spPr>
          <a:xfrm>
            <a:off x="838200" y="365125"/>
            <a:ext cx="8780813" cy="1325563"/>
          </a:xfrm>
        </p:spPr>
        <p:txBody>
          <a:bodyPr/>
          <a:lstStyle/>
          <a:p>
            <a:r>
              <a:rPr lang="en-GB">
                <a:latin typeface="OpenDyslexicAlta" pitchFamily="2" charset="77"/>
              </a:rPr>
              <a:t>Put these words into groups</a:t>
            </a:r>
          </a:p>
        </p:txBody>
      </p:sp>
      <p:pic>
        <p:nvPicPr>
          <p:cNvPr id="11" name="Picture 2" descr="Box Cardboard Cardboard Box Packing Recycl">
            <a:extLst>
              <a:ext uri="{FF2B5EF4-FFF2-40B4-BE49-F238E27FC236}">
                <a16:creationId xmlns="" xmlns:a16="http://schemas.microsoft.com/office/drawing/2014/main" id="{E255E746-903E-6A40-9265-153D6CBE01A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8200"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Box Cardboard Cardboard Box Packing Recycl">
            <a:extLst>
              <a:ext uri="{FF2B5EF4-FFF2-40B4-BE49-F238E27FC236}">
                <a16:creationId xmlns="" xmlns:a16="http://schemas.microsoft.com/office/drawing/2014/main" id="{5B50C3C6-791B-174F-9BAC-6AF28C05ECD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1416" y="5019770"/>
            <a:ext cx="2997724" cy="1607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Box Cardboard Cardboard Box Packing Recycl">
            <a:extLst>
              <a:ext uri="{FF2B5EF4-FFF2-40B4-BE49-F238E27FC236}">
                <a16:creationId xmlns="" xmlns:a16="http://schemas.microsoft.com/office/drawing/2014/main" id="{3A5DE636-291B-7D41-BFB7-6DA8B1C387D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356078" y="4885263"/>
            <a:ext cx="2997724" cy="160761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 xmlns:a16="http://schemas.microsoft.com/office/drawing/2014/main" id="{5E30BC5B-E9EE-6C42-AC00-68FFBF3EF06A}"/>
              </a:ext>
            </a:extLst>
          </p:cNvPr>
          <p:cNvSpPr txBox="1"/>
          <p:nvPr/>
        </p:nvSpPr>
        <p:spPr>
          <a:xfrm>
            <a:off x="1427769" y="6008902"/>
            <a:ext cx="1245854" cy="646331"/>
          </a:xfrm>
          <a:prstGeom prst="rect">
            <a:avLst/>
          </a:prstGeom>
          <a:noFill/>
        </p:spPr>
        <p:txBody>
          <a:bodyPr wrap="none" rtlCol="0">
            <a:spAutoFit/>
          </a:bodyPr>
          <a:lstStyle/>
          <a:p>
            <a:pPr algn="ctr"/>
            <a:r>
              <a:rPr lang="en-GB">
                <a:latin typeface="OpenDyslexicAlta" pitchFamily="2" charset="77"/>
              </a:rPr>
              <a:t>Needs a </a:t>
            </a:r>
          </a:p>
          <a:p>
            <a:pPr algn="ctr"/>
            <a:r>
              <a:rPr lang="en-GB">
                <a:latin typeface="OpenDyslexicAlta" pitchFamily="2" charset="77"/>
              </a:rPr>
              <a:t>hyphen</a:t>
            </a:r>
          </a:p>
        </p:txBody>
      </p:sp>
      <p:sp>
        <p:nvSpPr>
          <p:cNvPr id="15" name="TextBox 14">
            <a:extLst>
              <a:ext uri="{FF2B5EF4-FFF2-40B4-BE49-F238E27FC236}">
                <a16:creationId xmlns="" xmlns:a16="http://schemas.microsoft.com/office/drawing/2014/main" id="{707D914B-4B43-D949-A6B4-6AF0EE5923A1}"/>
              </a:ext>
            </a:extLst>
          </p:cNvPr>
          <p:cNvSpPr txBox="1"/>
          <p:nvPr/>
        </p:nvSpPr>
        <p:spPr>
          <a:xfrm>
            <a:off x="8877816" y="5962735"/>
            <a:ext cx="1482393" cy="369332"/>
          </a:xfrm>
          <a:prstGeom prst="rect">
            <a:avLst/>
          </a:prstGeom>
          <a:noFill/>
        </p:spPr>
        <p:txBody>
          <a:bodyPr wrap="none" rtlCol="0">
            <a:spAutoFit/>
          </a:bodyPr>
          <a:lstStyle/>
          <a:p>
            <a:r>
              <a:rPr lang="en-GB">
                <a:latin typeface="OpenDyslexicAlta" pitchFamily="2" charset="77"/>
              </a:rPr>
              <a:t>No hyphen</a:t>
            </a:r>
          </a:p>
        </p:txBody>
      </p:sp>
      <p:sp>
        <p:nvSpPr>
          <p:cNvPr id="16" name="TextBox 15">
            <a:extLst>
              <a:ext uri="{FF2B5EF4-FFF2-40B4-BE49-F238E27FC236}">
                <a16:creationId xmlns="" xmlns:a16="http://schemas.microsoft.com/office/drawing/2014/main" id="{83C29459-0014-2643-B9D4-B9FA561872FA}"/>
              </a:ext>
            </a:extLst>
          </p:cNvPr>
          <p:cNvSpPr txBox="1"/>
          <p:nvPr/>
        </p:nvSpPr>
        <p:spPr>
          <a:xfrm>
            <a:off x="5319194" y="6014980"/>
            <a:ext cx="1342803" cy="646331"/>
          </a:xfrm>
          <a:prstGeom prst="rect">
            <a:avLst/>
          </a:prstGeom>
          <a:noFill/>
        </p:spPr>
        <p:txBody>
          <a:bodyPr wrap="none" rtlCol="0">
            <a:spAutoFit/>
          </a:bodyPr>
          <a:lstStyle/>
          <a:p>
            <a:pPr algn="ctr"/>
            <a:r>
              <a:rPr lang="en-GB">
                <a:latin typeface="OpenDyslexicAlta" pitchFamily="2" charset="77"/>
              </a:rPr>
              <a:t>Could be </a:t>
            </a:r>
          </a:p>
          <a:p>
            <a:pPr algn="ctr"/>
            <a:r>
              <a:rPr lang="en-GB">
                <a:latin typeface="OpenDyslexicAlta" pitchFamily="2" charset="77"/>
              </a:rPr>
              <a:t>either</a:t>
            </a:r>
          </a:p>
        </p:txBody>
      </p:sp>
      <p:sp>
        <p:nvSpPr>
          <p:cNvPr id="17" name="TextBox 16">
            <a:extLst>
              <a:ext uri="{FF2B5EF4-FFF2-40B4-BE49-F238E27FC236}">
                <a16:creationId xmlns="" xmlns:a16="http://schemas.microsoft.com/office/drawing/2014/main" id="{3145492F-1F52-AA4B-AEE6-E60B0DA27D16}"/>
              </a:ext>
            </a:extLst>
          </p:cNvPr>
          <p:cNvSpPr txBox="1"/>
          <p:nvPr/>
        </p:nvSpPr>
        <p:spPr>
          <a:xfrm>
            <a:off x="1645009" y="2179674"/>
            <a:ext cx="1213409" cy="461665"/>
          </a:xfrm>
          <a:prstGeom prst="rect">
            <a:avLst/>
          </a:prstGeom>
          <a:noFill/>
        </p:spPr>
        <p:txBody>
          <a:bodyPr wrap="none" rtlCol="0">
            <a:spAutoFit/>
          </a:bodyPr>
          <a:lstStyle/>
          <a:p>
            <a:r>
              <a:rPr lang="en-GB" sz="2400" err="1">
                <a:solidFill>
                  <a:srgbClr val="FF3860"/>
                </a:solidFill>
                <a:latin typeface="OpenDyslexicAlta" pitchFamily="2" charset="77"/>
              </a:rPr>
              <a:t>coown</a:t>
            </a:r>
            <a:endParaRPr lang="en-GB" sz="2400">
              <a:solidFill>
                <a:srgbClr val="FF3860"/>
              </a:solidFill>
              <a:latin typeface="OpenDyslexicAlta" pitchFamily="2" charset="77"/>
            </a:endParaRPr>
          </a:p>
        </p:txBody>
      </p:sp>
      <p:sp>
        <p:nvSpPr>
          <p:cNvPr id="18" name="TextBox 17">
            <a:extLst>
              <a:ext uri="{FF2B5EF4-FFF2-40B4-BE49-F238E27FC236}">
                <a16:creationId xmlns="" xmlns:a16="http://schemas.microsoft.com/office/drawing/2014/main" id="{925B4061-4C18-BB4B-9733-DD1F2E3BB26F}"/>
              </a:ext>
            </a:extLst>
          </p:cNvPr>
          <p:cNvSpPr txBox="1"/>
          <p:nvPr/>
        </p:nvSpPr>
        <p:spPr>
          <a:xfrm>
            <a:off x="8991915" y="3912695"/>
            <a:ext cx="1726050" cy="461665"/>
          </a:xfrm>
          <a:prstGeom prst="rect">
            <a:avLst/>
          </a:prstGeom>
          <a:noFill/>
        </p:spPr>
        <p:txBody>
          <a:bodyPr wrap="none" rtlCol="0">
            <a:spAutoFit/>
          </a:bodyPr>
          <a:lstStyle/>
          <a:p>
            <a:r>
              <a:rPr lang="en-GB" sz="2400">
                <a:solidFill>
                  <a:srgbClr val="FF3860"/>
                </a:solidFill>
                <a:latin typeface="OpenDyslexicAlta" pitchFamily="2" charset="77"/>
              </a:rPr>
              <a:t>reimagine</a:t>
            </a:r>
          </a:p>
        </p:txBody>
      </p:sp>
      <p:sp>
        <p:nvSpPr>
          <p:cNvPr id="19" name="TextBox 18">
            <a:extLst>
              <a:ext uri="{FF2B5EF4-FFF2-40B4-BE49-F238E27FC236}">
                <a16:creationId xmlns="" xmlns:a16="http://schemas.microsoft.com/office/drawing/2014/main" id="{58BD79DB-DCC1-1549-A772-247985FDD3AB}"/>
              </a:ext>
            </a:extLst>
          </p:cNvPr>
          <p:cNvSpPr txBox="1"/>
          <p:nvPr/>
        </p:nvSpPr>
        <p:spPr>
          <a:xfrm>
            <a:off x="1645009" y="2777516"/>
            <a:ext cx="1813958" cy="461665"/>
          </a:xfrm>
          <a:prstGeom prst="rect">
            <a:avLst/>
          </a:prstGeom>
          <a:noFill/>
        </p:spPr>
        <p:txBody>
          <a:bodyPr wrap="none" rtlCol="0">
            <a:spAutoFit/>
          </a:bodyPr>
          <a:lstStyle/>
          <a:p>
            <a:r>
              <a:rPr lang="en-GB" sz="2400" err="1">
                <a:solidFill>
                  <a:srgbClr val="FF3860"/>
                </a:solidFill>
                <a:latin typeface="OpenDyslexicAlta" pitchFamily="2" charset="77"/>
              </a:rPr>
              <a:t>reeducate</a:t>
            </a:r>
            <a:endParaRPr lang="en-GB" sz="2400">
              <a:solidFill>
                <a:srgbClr val="FF3860"/>
              </a:solidFill>
              <a:latin typeface="OpenDyslexicAlta" pitchFamily="2" charset="77"/>
            </a:endParaRPr>
          </a:p>
        </p:txBody>
      </p:sp>
      <p:sp>
        <p:nvSpPr>
          <p:cNvPr id="20" name="TextBox 19">
            <a:extLst>
              <a:ext uri="{FF2B5EF4-FFF2-40B4-BE49-F238E27FC236}">
                <a16:creationId xmlns="" xmlns:a16="http://schemas.microsoft.com/office/drawing/2014/main" id="{2877E954-87FC-524E-B8DB-58259B49A8E2}"/>
              </a:ext>
            </a:extLst>
          </p:cNvPr>
          <p:cNvSpPr txBox="1"/>
          <p:nvPr/>
        </p:nvSpPr>
        <p:spPr>
          <a:xfrm>
            <a:off x="5436459" y="2624019"/>
            <a:ext cx="1427250" cy="461665"/>
          </a:xfrm>
          <a:prstGeom prst="rect">
            <a:avLst/>
          </a:prstGeom>
          <a:noFill/>
        </p:spPr>
        <p:txBody>
          <a:bodyPr wrap="none" rtlCol="0">
            <a:spAutoFit/>
          </a:bodyPr>
          <a:lstStyle/>
          <a:p>
            <a:r>
              <a:rPr lang="en-GB" sz="2400">
                <a:solidFill>
                  <a:srgbClr val="FF3860"/>
                </a:solidFill>
                <a:latin typeface="OpenDyslexicAlta" pitchFamily="2" charset="77"/>
              </a:rPr>
              <a:t>recover</a:t>
            </a:r>
          </a:p>
        </p:txBody>
      </p:sp>
      <p:sp>
        <p:nvSpPr>
          <p:cNvPr id="21" name="TextBox 20">
            <a:extLst>
              <a:ext uri="{FF2B5EF4-FFF2-40B4-BE49-F238E27FC236}">
                <a16:creationId xmlns="" xmlns:a16="http://schemas.microsoft.com/office/drawing/2014/main" id="{627458EB-1BFF-804F-816A-3DFC16D133A0}"/>
              </a:ext>
            </a:extLst>
          </p:cNvPr>
          <p:cNvSpPr txBox="1"/>
          <p:nvPr/>
        </p:nvSpPr>
        <p:spPr>
          <a:xfrm>
            <a:off x="1645009" y="3375358"/>
            <a:ext cx="1625317" cy="461665"/>
          </a:xfrm>
          <a:prstGeom prst="rect">
            <a:avLst/>
          </a:prstGeom>
          <a:noFill/>
        </p:spPr>
        <p:txBody>
          <a:bodyPr wrap="none" rtlCol="0">
            <a:spAutoFit/>
          </a:bodyPr>
          <a:lstStyle/>
          <a:p>
            <a:r>
              <a:rPr lang="en-GB" sz="2400" err="1">
                <a:solidFill>
                  <a:srgbClr val="FF3860"/>
                </a:solidFill>
                <a:latin typeface="OpenDyslexicAlta" pitchFamily="2" charset="77"/>
              </a:rPr>
              <a:t>icecream</a:t>
            </a:r>
            <a:endParaRPr lang="en-GB" sz="2400">
              <a:solidFill>
                <a:srgbClr val="FF3860"/>
              </a:solidFill>
              <a:latin typeface="OpenDyslexicAlta" pitchFamily="2" charset="77"/>
            </a:endParaRPr>
          </a:p>
        </p:txBody>
      </p:sp>
      <p:sp>
        <p:nvSpPr>
          <p:cNvPr id="22" name="TextBox 21">
            <a:extLst>
              <a:ext uri="{FF2B5EF4-FFF2-40B4-BE49-F238E27FC236}">
                <a16:creationId xmlns="" xmlns:a16="http://schemas.microsoft.com/office/drawing/2014/main" id="{9AE1F3AE-4425-9845-8F9C-7EF1165E11DE}"/>
              </a:ext>
            </a:extLst>
          </p:cNvPr>
          <p:cNvSpPr txBox="1"/>
          <p:nvPr/>
        </p:nvSpPr>
        <p:spPr>
          <a:xfrm>
            <a:off x="5436459" y="3268358"/>
            <a:ext cx="1456745" cy="461665"/>
          </a:xfrm>
          <a:prstGeom prst="rect">
            <a:avLst/>
          </a:prstGeom>
          <a:noFill/>
        </p:spPr>
        <p:txBody>
          <a:bodyPr wrap="none" rtlCol="0">
            <a:spAutoFit/>
          </a:bodyPr>
          <a:lstStyle/>
          <a:p>
            <a:r>
              <a:rPr lang="en-GB" sz="2400">
                <a:solidFill>
                  <a:srgbClr val="FF3860"/>
                </a:solidFill>
                <a:latin typeface="OpenDyslexicAlta" pitchFamily="2" charset="77"/>
              </a:rPr>
              <a:t>hot dog</a:t>
            </a:r>
          </a:p>
        </p:txBody>
      </p:sp>
      <p:sp>
        <p:nvSpPr>
          <p:cNvPr id="23" name="TextBox 22">
            <a:extLst>
              <a:ext uri="{FF2B5EF4-FFF2-40B4-BE49-F238E27FC236}">
                <a16:creationId xmlns="" xmlns:a16="http://schemas.microsoft.com/office/drawing/2014/main" id="{8AC65813-AFC0-4847-AB0B-F5A085DC7E50}"/>
              </a:ext>
            </a:extLst>
          </p:cNvPr>
          <p:cNvSpPr txBox="1"/>
          <p:nvPr/>
        </p:nvSpPr>
        <p:spPr>
          <a:xfrm>
            <a:off x="1645009" y="1581833"/>
            <a:ext cx="1763753" cy="461665"/>
          </a:xfrm>
          <a:prstGeom prst="rect">
            <a:avLst/>
          </a:prstGeom>
          <a:noFill/>
        </p:spPr>
        <p:txBody>
          <a:bodyPr wrap="none" rtlCol="0">
            <a:spAutoFit/>
          </a:bodyPr>
          <a:lstStyle/>
          <a:p>
            <a:r>
              <a:rPr lang="en-GB" sz="2400">
                <a:solidFill>
                  <a:srgbClr val="FF3860"/>
                </a:solidFill>
                <a:latin typeface="OpenDyslexicAlta" pitchFamily="2" charset="77"/>
              </a:rPr>
              <a:t>forty five</a:t>
            </a:r>
          </a:p>
        </p:txBody>
      </p:sp>
      <p:sp>
        <p:nvSpPr>
          <p:cNvPr id="24" name="TextBox 23">
            <a:extLst>
              <a:ext uri="{FF2B5EF4-FFF2-40B4-BE49-F238E27FC236}">
                <a16:creationId xmlns="" xmlns:a16="http://schemas.microsoft.com/office/drawing/2014/main" id="{9C46571D-F342-804D-9A5C-D8C086134962}"/>
              </a:ext>
            </a:extLst>
          </p:cNvPr>
          <p:cNvSpPr txBox="1"/>
          <p:nvPr/>
        </p:nvSpPr>
        <p:spPr>
          <a:xfrm>
            <a:off x="5436459" y="1979680"/>
            <a:ext cx="1818190" cy="461665"/>
          </a:xfrm>
          <a:prstGeom prst="rect">
            <a:avLst/>
          </a:prstGeom>
          <a:noFill/>
        </p:spPr>
        <p:txBody>
          <a:bodyPr wrap="none" rtlCol="0">
            <a:spAutoFit/>
          </a:bodyPr>
          <a:lstStyle/>
          <a:p>
            <a:r>
              <a:rPr lang="en-GB" sz="2400">
                <a:solidFill>
                  <a:srgbClr val="FF3860"/>
                </a:solidFill>
                <a:latin typeface="OpenDyslexicAlta" pitchFamily="2" charset="77"/>
              </a:rPr>
              <a:t>cooperate</a:t>
            </a:r>
          </a:p>
        </p:txBody>
      </p:sp>
      <p:sp>
        <p:nvSpPr>
          <p:cNvPr id="25" name="TextBox 24">
            <a:extLst>
              <a:ext uri="{FF2B5EF4-FFF2-40B4-BE49-F238E27FC236}">
                <a16:creationId xmlns="" xmlns:a16="http://schemas.microsoft.com/office/drawing/2014/main" id="{4D33F7D5-2111-7C44-B1E2-7D470E7E1D4F}"/>
              </a:ext>
            </a:extLst>
          </p:cNvPr>
          <p:cNvSpPr txBox="1"/>
          <p:nvPr/>
        </p:nvSpPr>
        <p:spPr>
          <a:xfrm>
            <a:off x="5436459" y="3912696"/>
            <a:ext cx="1162947" cy="461665"/>
          </a:xfrm>
          <a:prstGeom prst="rect">
            <a:avLst/>
          </a:prstGeom>
          <a:noFill/>
        </p:spPr>
        <p:txBody>
          <a:bodyPr wrap="none" rtlCol="0">
            <a:spAutoFit/>
          </a:bodyPr>
          <a:lstStyle/>
          <a:p>
            <a:r>
              <a:rPr lang="en-GB" sz="2400">
                <a:solidFill>
                  <a:srgbClr val="FF3860"/>
                </a:solidFill>
                <a:latin typeface="OpenDyslexicAlta" pitchFamily="2" charset="77"/>
              </a:rPr>
              <a:t>resign</a:t>
            </a:r>
          </a:p>
        </p:txBody>
      </p:sp>
      <p:sp>
        <p:nvSpPr>
          <p:cNvPr id="26" name="TextBox 25">
            <a:extLst>
              <a:ext uri="{FF2B5EF4-FFF2-40B4-BE49-F238E27FC236}">
                <a16:creationId xmlns="" xmlns:a16="http://schemas.microsoft.com/office/drawing/2014/main" id="{BB500C0D-4C2A-DB48-A695-601DFB9E86BD}"/>
              </a:ext>
            </a:extLst>
          </p:cNvPr>
          <p:cNvSpPr txBox="1"/>
          <p:nvPr/>
        </p:nvSpPr>
        <p:spPr>
          <a:xfrm>
            <a:off x="1645009" y="3973199"/>
            <a:ext cx="1689758" cy="461665"/>
          </a:xfrm>
          <a:prstGeom prst="rect">
            <a:avLst/>
          </a:prstGeom>
          <a:noFill/>
        </p:spPr>
        <p:txBody>
          <a:bodyPr wrap="none" rtlCol="0">
            <a:spAutoFit/>
          </a:bodyPr>
          <a:lstStyle/>
          <a:p>
            <a:r>
              <a:rPr lang="en-GB" sz="2400">
                <a:solidFill>
                  <a:srgbClr val="FF3860"/>
                </a:solidFill>
                <a:latin typeface="OpenDyslexicAlta" pitchFamily="2" charset="77"/>
              </a:rPr>
              <a:t>reexplain</a:t>
            </a:r>
          </a:p>
        </p:txBody>
      </p:sp>
    </p:spTree>
    <p:extLst>
      <p:ext uri="{BB962C8B-B14F-4D97-AF65-F5344CB8AC3E}">
        <p14:creationId xmlns:p14="http://schemas.microsoft.com/office/powerpoint/2010/main" val="7596801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8913651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a:latin typeface="OpenDyslexic" charset="0"/>
                          <a:ea typeface="OpenDyslexic" charset="0"/>
                          <a:cs typeface="OpenDyslexic" charset="0"/>
                        </a:rPr>
                        <a:t>co-ordinate</a:t>
                      </a:r>
                    </a:p>
                  </a:txBody>
                  <a:tcPr/>
                </a:tc>
                <a:extLst>
                  <a:ext uri="{0D108BD9-81ED-4DB2-BD59-A6C34878D82A}">
                    <a16:rowId xmlns="" xmlns:a16="http://schemas.microsoft.com/office/drawing/2014/main" val="10001"/>
                  </a:ext>
                </a:extLst>
              </a:tr>
              <a:tr h="457200">
                <a:tc>
                  <a:txBody>
                    <a:bodyPr/>
                    <a:lstStyle/>
                    <a:p>
                      <a:r>
                        <a:rPr lang="en-GB">
                          <a:latin typeface="OpenDyslexic" charset="0"/>
                          <a:ea typeface="OpenDyslexic" charset="0"/>
                          <a:cs typeface="OpenDyslexic" charset="0"/>
                        </a:rPr>
                        <a:t>co-operate</a:t>
                      </a:r>
                    </a:p>
                  </a:txBody>
                  <a:tcPr/>
                </a:tc>
                <a:extLst>
                  <a:ext uri="{0D108BD9-81ED-4DB2-BD59-A6C34878D82A}">
                    <a16:rowId xmlns="" xmlns:a16="http://schemas.microsoft.com/office/drawing/2014/main" val="10002"/>
                  </a:ext>
                </a:extLst>
              </a:tr>
              <a:tr h="457200">
                <a:tc>
                  <a:txBody>
                    <a:bodyPr/>
                    <a:lstStyle/>
                    <a:p>
                      <a:r>
                        <a:rPr lang="en-GB">
                          <a:latin typeface="OpenDyslexic" charset="0"/>
                          <a:ea typeface="OpenDyslexic" charset="0"/>
                          <a:cs typeface="OpenDyslexic" charset="0"/>
                        </a:rPr>
                        <a:t>co-own</a:t>
                      </a:r>
                    </a:p>
                  </a:txBody>
                  <a:tcPr/>
                </a:tc>
                <a:extLst>
                  <a:ext uri="{0D108BD9-81ED-4DB2-BD59-A6C34878D82A}">
                    <a16:rowId xmlns="" xmlns:a16="http://schemas.microsoft.com/office/drawing/2014/main" val="10003"/>
                  </a:ext>
                </a:extLst>
              </a:tr>
              <a:tr h="457200">
                <a:tc>
                  <a:txBody>
                    <a:bodyPr/>
                    <a:lstStyle/>
                    <a:p>
                      <a:r>
                        <a:rPr lang="en-GB">
                          <a:latin typeface="OpenDyslexic" charset="0"/>
                          <a:ea typeface="OpenDyslexic" charset="0"/>
                          <a:cs typeface="OpenDyslexic" charset="0"/>
                        </a:rPr>
                        <a:t>co-author</a:t>
                      </a:r>
                    </a:p>
                  </a:txBody>
                  <a:tcPr/>
                </a:tc>
                <a:extLst>
                  <a:ext uri="{0D108BD9-81ED-4DB2-BD59-A6C34878D82A}">
                    <a16:rowId xmlns="" xmlns:a16="http://schemas.microsoft.com/office/drawing/2014/main" val="10004"/>
                  </a:ext>
                </a:extLst>
              </a:tr>
              <a:tr h="457200">
                <a:tc>
                  <a:txBody>
                    <a:bodyPr/>
                    <a:lstStyle/>
                    <a:p>
                      <a:r>
                        <a:rPr lang="en-GB">
                          <a:latin typeface="OpenDyslexic" charset="0"/>
                          <a:ea typeface="OpenDyslexic" charset="0"/>
                          <a:cs typeface="OpenDyslexic" charset="0"/>
                        </a:rPr>
                        <a:t>re-enter</a:t>
                      </a:r>
                    </a:p>
                  </a:txBody>
                  <a:tcPr/>
                </a:tc>
                <a:extLst>
                  <a:ext uri="{0D108BD9-81ED-4DB2-BD59-A6C34878D82A}">
                    <a16:rowId xmlns="" xmlns:a16="http://schemas.microsoft.com/office/drawing/2014/main" val="10005"/>
                  </a:ext>
                </a:extLst>
              </a:tr>
              <a:tr h="457200">
                <a:tc>
                  <a:txBody>
                    <a:bodyPr/>
                    <a:lstStyle/>
                    <a:p>
                      <a:r>
                        <a:rPr lang="en-GB">
                          <a:latin typeface="OpenDyslexic" charset="0"/>
                          <a:ea typeface="OpenDyslexic" charset="0"/>
                          <a:cs typeface="OpenDyslexic" charset="0"/>
                        </a:rPr>
                        <a:t>re-examine</a:t>
                      </a:r>
                    </a:p>
                  </a:txBody>
                  <a:tcPr/>
                </a:tc>
                <a:extLst>
                  <a:ext uri="{0D108BD9-81ED-4DB2-BD59-A6C34878D82A}">
                    <a16:rowId xmlns="" xmlns:a16="http://schemas.microsoft.com/office/drawing/2014/main" val="10006"/>
                  </a:ext>
                </a:extLst>
              </a:tr>
              <a:tr h="457200">
                <a:tc>
                  <a:txBody>
                    <a:bodyPr/>
                    <a:lstStyle/>
                    <a:p>
                      <a:r>
                        <a:rPr lang="en-GB">
                          <a:latin typeface="OpenDyslexic" charset="0"/>
                          <a:ea typeface="OpenDyslexic" charset="0"/>
                          <a:cs typeface="OpenDyslexic" charset="0"/>
                        </a:rPr>
                        <a:t>re-evaluate</a:t>
                      </a:r>
                    </a:p>
                  </a:txBody>
                  <a:tcPr/>
                </a:tc>
                <a:extLst>
                  <a:ext uri="{0D108BD9-81ED-4DB2-BD59-A6C34878D82A}">
                    <a16:rowId xmlns="" xmlns:a16="http://schemas.microsoft.com/office/drawing/2014/main" val="10007"/>
                  </a:ext>
                </a:extLst>
              </a:tr>
              <a:tr h="457200">
                <a:tc>
                  <a:txBody>
                    <a:bodyPr/>
                    <a:lstStyle/>
                    <a:p>
                      <a:r>
                        <a:rPr lang="en-GB">
                          <a:latin typeface="OpenDyslexic" charset="0"/>
                          <a:ea typeface="OpenDyslexic" charset="0"/>
                          <a:cs typeface="OpenDyslexic" charset="0"/>
                        </a:rPr>
                        <a:t>re-educate</a:t>
                      </a:r>
                    </a:p>
                  </a:txBody>
                  <a:tcPr/>
                </a:tc>
                <a:extLst>
                  <a:ext uri="{0D108BD9-81ED-4DB2-BD59-A6C34878D82A}">
                    <a16:rowId xmlns="" xmlns:a16="http://schemas.microsoft.com/office/drawing/2014/main" val="10008"/>
                  </a:ext>
                </a:extLst>
              </a:tr>
              <a:tr h="457200">
                <a:tc>
                  <a:txBody>
                    <a:bodyPr/>
                    <a:lstStyle/>
                    <a:p>
                      <a:r>
                        <a:rPr lang="en-GB">
                          <a:latin typeface="OpenDyslexic" charset="0"/>
                          <a:ea typeface="OpenDyslexic" charset="0"/>
                          <a:cs typeface="OpenDyslexic" charset="0"/>
                        </a:rPr>
                        <a:t>re-explain</a:t>
                      </a:r>
                    </a:p>
                  </a:txBody>
                  <a:tcPr/>
                </a:tc>
                <a:extLst>
                  <a:ext uri="{0D108BD9-81ED-4DB2-BD59-A6C34878D82A}">
                    <a16:rowId xmlns="" xmlns:a16="http://schemas.microsoft.com/office/drawing/2014/main" val="10009"/>
                  </a:ext>
                </a:extLst>
              </a:tr>
              <a:tr h="457200">
                <a:tc>
                  <a:txBody>
                    <a:bodyPr/>
                    <a:lstStyle/>
                    <a:p>
                      <a:r>
                        <a:rPr lang="en-GB">
                          <a:latin typeface="OpenDyslexic" charset="0"/>
                          <a:ea typeface="OpenDyslexic" charset="0"/>
                          <a:cs typeface="OpenDyslexic" charset="0"/>
                        </a:rPr>
                        <a:t>re-energise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24622859"/>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a:latin typeface="Muli" pitchFamily="2" charset="77"/>
                        </a:rPr>
                        <a:t>List: 31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
        <p:nvSpPr>
          <p:cNvPr id="8" name="TextBox 7">
            <a:extLst>
              <a:ext uri="{FF2B5EF4-FFF2-40B4-BE49-F238E27FC236}">
                <a16:creationId xmlns="" xmlns:a16="http://schemas.microsoft.com/office/drawing/2014/main" id="{FB1DF316-64EE-9E45-8582-F88C1CE19FF4}"/>
              </a:ext>
            </a:extLst>
          </p:cNvPr>
          <p:cNvSpPr txBox="1"/>
          <p:nvPr/>
        </p:nvSpPr>
        <p:spPr>
          <a:xfrm>
            <a:off x="3503702" y="1485197"/>
            <a:ext cx="8556493" cy="5355312"/>
          </a:xfrm>
          <a:prstGeom prst="rect">
            <a:avLst/>
          </a:prstGeom>
          <a:noFill/>
        </p:spPr>
        <p:txBody>
          <a:bodyPr wrap="square" rtlCol="0">
            <a:spAutoFit/>
          </a:bodyPr>
          <a:lstStyle/>
          <a:p>
            <a:r>
              <a:rPr lang="en-GB">
                <a:latin typeface="OpenDyslexicAlta" pitchFamily="2" charset="77"/>
                <a:ea typeface="OpenDyslexic" charset="0"/>
                <a:cs typeface="OpenDyslexic" charset="0"/>
              </a:rPr>
              <a:t>Can you write a paragraph using some of your spellings? Can you include them all?</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r>
              <a:rPr lang="en-GB" sz="3200" u="sng">
                <a:latin typeface="OpenDyslexicAlta" pitchFamily="2" charset="77"/>
                <a:ea typeface="OpenDyslexic" charset="0"/>
                <a:cs typeface="OpenDyslexic" charset="0"/>
              </a:rPr>
              <a:t>																											</a:t>
            </a:r>
          </a:p>
          <a:p>
            <a:endParaRPr lang="en-GB" u="sng">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8657626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88182367"/>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gridCol w="27876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457200">
                <a:tc>
                  <a:txBody>
                    <a:bodyPr/>
                    <a:lstStyle/>
                    <a:p>
                      <a:r>
                        <a:rPr lang="en-GB">
                          <a:latin typeface="OpenDyslexic" charset="0"/>
                          <a:ea typeface="OpenDyslexic" charset="0"/>
                          <a:cs typeface="OpenDyslexic" charset="0"/>
                        </a:rPr>
                        <a:t>Spellings</a:t>
                      </a:r>
                    </a:p>
                  </a:txBody>
                  <a:tcPr>
                    <a:solidFill>
                      <a:srgbClr val="D883FF"/>
                    </a:solidFill>
                  </a:tcPr>
                </a:tc>
                <a:tc>
                  <a:txBody>
                    <a:bodyPr/>
                    <a:lstStyle/>
                    <a:p>
                      <a:pPr algn="ctr"/>
                      <a:r>
                        <a:rPr lang="en-GB">
                          <a:latin typeface="OpenDyslexic" charset="0"/>
                          <a:ea typeface="OpenDyslexic" charset="0"/>
                          <a:cs typeface="OpenDyslexic" charset="0"/>
                        </a:rPr>
                        <a:t>1</a:t>
                      </a:r>
                      <a:r>
                        <a:rPr lang="en-GB" baseline="30000">
                          <a:latin typeface="OpenDyslexic" charset="0"/>
                          <a:ea typeface="OpenDyslexic" charset="0"/>
                          <a:cs typeface="OpenDyslexic" charset="0"/>
                        </a:rPr>
                        <a:t>st</a:t>
                      </a:r>
                      <a:r>
                        <a:rPr lang="en-GB">
                          <a:latin typeface="OpenDyslexic" charset="0"/>
                          <a:ea typeface="OpenDyslexic" charset="0"/>
                          <a:cs typeface="OpenDyslexic" charset="0"/>
                        </a:rPr>
                        <a:t> Attempt</a:t>
                      </a:r>
                    </a:p>
                  </a:txBody>
                  <a:tcPr>
                    <a:solidFill>
                      <a:srgbClr val="D883FF"/>
                    </a:solidFill>
                  </a:tcPr>
                </a:tc>
                <a:tc>
                  <a:txBody>
                    <a:bodyPr/>
                    <a:lstStyle/>
                    <a:p>
                      <a:pPr algn="ctr"/>
                      <a:r>
                        <a:rPr lang="en-GB">
                          <a:latin typeface="OpenDyslexic" charset="0"/>
                          <a:ea typeface="OpenDyslexic" charset="0"/>
                          <a:cs typeface="OpenDyslexic" charset="0"/>
                        </a:rPr>
                        <a:t>2</a:t>
                      </a:r>
                      <a:r>
                        <a:rPr lang="en-GB" baseline="30000">
                          <a:latin typeface="OpenDyslexic" charset="0"/>
                          <a:ea typeface="OpenDyslexic" charset="0"/>
                          <a:cs typeface="OpenDyslexic" charset="0"/>
                        </a:rPr>
                        <a:t>nd</a:t>
                      </a:r>
                      <a:r>
                        <a:rPr lang="en-GB" baseline="0">
                          <a:latin typeface="OpenDyslexic" charset="0"/>
                          <a:ea typeface="OpenDyslexic" charset="0"/>
                          <a:cs typeface="OpenDyslexic" charset="0"/>
                        </a:rPr>
                        <a:t> Attempt</a:t>
                      </a:r>
                      <a:endParaRPr lang="en-GB">
                        <a:latin typeface="OpenDyslexic" charset="0"/>
                        <a:ea typeface="OpenDyslexic" charset="0"/>
                        <a:cs typeface="OpenDyslexic" charset="0"/>
                      </a:endParaRPr>
                    </a:p>
                  </a:txBody>
                  <a:tcPr>
                    <a:solidFill>
                      <a:srgbClr val="D883FF"/>
                    </a:solidFill>
                  </a:tcPr>
                </a:tc>
                <a:tc>
                  <a:txBody>
                    <a:bodyPr/>
                    <a:lstStyle/>
                    <a:p>
                      <a:pPr algn="ctr"/>
                      <a:r>
                        <a:rPr lang="en-GB">
                          <a:latin typeface="OpenDyslexic" charset="0"/>
                          <a:ea typeface="OpenDyslexic" charset="0"/>
                          <a:cs typeface="OpenDyslexic" charset="0"/>
                        </a:rPr>
                        <a:t>3</a:t>
                      </a:r>
                      <a:r>
                        <a:rPr lang="en-GB" baseline="30000">
                          <a:latin typeface="OpenDyslexic" charset="0"/>
                          <a:ea typeface="OpenDyslexic" charset="0"/>
                          <a:cs typeface="OpenDyslexic" charset="0"/>
                        </a:rPr>
                        <a:t>rd</a:t>
                      </a:r>
                      <a:r>
                        <a:rPr lang="en-GB">
                          <a:latin typeface="OpenDyslexic" charset="0"/>
                          <a:ea typeface="OpenDyslexic" charset="0"/>
                          <a:cs typeface="OpenDyslexic" charset="0"/>
                        </a:rPr>
                        <a:t> Attempt</a:t>
                      </a:r>
                    </a:p>
                  </a:txBody>
                  <a:tcPr>
                    <a:solidFill>
                      <a:srgbClr val="D883FF"/>
                    </a:solidFill>
                  </a:tcPr>
                </a:tc>
                <a:extLst>
                  <a:ext uri="{0D108BD9-81ED-4DB2-BD59-A6C34878D82A}">
                    <a16:rowId xmlns="" xmlns:a16="http://schemas.microsoft.com/office/drawing/2014/main" val="10000"/>
                  </a:ext>
                </a:extLst>
              </a:tr>
              <a:tr h="457200">
                <a:tc>
                  <a:txBody>
                    <a:bodyPr/>
                    <a:lstStyle/>
                    <a:p>
                      <a:r>
                        <a:rPr lang="en-GB">
                          <a:latin typeface="OpenDyslexic" charset="0"/>
                          <a:ea typeface="OpenDyslexic" charset="0"/>
                          <a:cs typeface="OpenDyslexic" charset="0"/>
                        </a:rPr>
                        <a:t>co-ordinate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1"/>
                  </a:ext>
                </a:extLst>
              </a:tr>
              <a:tr h="457200">
                <a:tc>
                  <a:txBody>
                    <a:bodyPr/>
                    <a:lstStyle/>
                    <a:p>
                      <a:r>
                        <a:rPr lang="en-GB">
                          <a:latin typeface="OpenDyslexic" charset="0"/>
                          <a:ea typeface="OpenDyslexic" charset="0"/>
                          <a:cs typeface="OpenDyslexic" charset="0"/>
                        </a:rPr>
                        <a:t>co-operate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2"/>
                  </a:ext>
                </a:extLst>
              </a:tr>
              <a:tr h="457200">
                <a:tc>
                  <a:txBody>
                    <a:bodyPr/>
                    <a:lstStyle/>
                    <a:p>
                      <a:r>
                        <a:rPr lang="en-GB">
                          <a:latin typeface="OpenDyslexic" charset="0"/>
                          <a:ea typeface="OpenDyslexic" charset="0"/>
                          <a:cs typeface="OpenDyslexic" charset="0"/>
                        </a:rPr>
                        <a:t>co-own</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3"/>
                  </a:ext>
                </a:extLst>
              </a:tr>
              <a:tr h="457200">
                <a:tc>
                  <a:txBody>
                    <a:bodyPr/>
                    <a:lstStyle/>
                    <a:p>
                      <a:r>
                        <a:rPr lang="en-GB">
                          <a:latin typeface="OpenDyslexic" charset="0"/>
                          <a:ea typeface="OpenDyslexic" charset="0"/>
                          <a:cs typeface="OpenDyslexic" charset="0"/>
                        </a:rPr>
                        <a:t>co-author</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4"/>
                  </a:ext>
                </a:extLst>
              </a:tr>
              <a:tr h="457200">
                <a:tc>
                  <a:txBody>
                    <a:bodyPr/>
                    <a:lstStyle/>
                    <a:p>
                      <a:r>
                        <a:rPr lang="en-GB">
                          <a:latin typeface="OpenDyslexic" charset="0"/>
                          <a:ea typeface="OpenDyslexic" charset="0"/>
                          <a:cs typeface="OpenDyslexic" charset="0"/>
                        </a:rPr>
                        <a:t>re-enter</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5"/>
                  </a:ext>
                </a:extLst>
              </a:tr>
              <a:tr h="457200">
                <a:tc>
                  <a:txBody>
                    <a:bodyPr/>
                    <a:lstStyle/>
                    <a:p>
                      <a:r>
                        <a:rPr lang="en-GB">
                          <a:latin typeface="OpenDyslexic" charset="0"/>
                          <a:ea typeface="OpenDyslexic" charset="0"/>
                          <a:cs typeface="OpenDyslexic" charset="0"/>
                        </a:rPr>
                        <a:t>re-examine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6"/>
                  </a:ext>
                </a:extLst>
              </a:tr>
              <a:tr h="457200">
                <a:tc>
                  <a:txBody>
                    <a:bodyPr/>
                    <a:lstStyle/>
                    <a:p>
                      <a:r>
                        <a:rPr lang="en-GB">
                          <a:latin typeface="OpenDyslexic" charset="0"/>
                          <a:ea typeface="OpenDyslexic" charset="0"/>
                          <a:cs typeface="OpenDyslexic" charset="0"/>
                        </a:rPr>
                        <a:t>re-evaluate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7"/>
                  </a:ext>
                </a:extLst>
              </a:tr>
              <a:tr h="457200">
                <a:tc>
                  <a:txBody>
                    <a:bodyPr/>
                    <a:lstStyle/>
                    <a:p>
                      <a:r>
                        <a:rPr lang="en-GB">
                          <a:latin typeface="OpenDyslexic" charset="0"/>
                          <a:ea typeface="OpenDyslexic" charset="0"/>
                          <a:cs typeface="OpenDyslexic" charset="0"/>
                        </a:rPr>
                        <a:t>re-educate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8"/>
                  </a:ext>
                </a:extLst>
              </a:tr>
              <a:tr h="457200">
                <a:tc>
                  <a:txBody>
                    <a:bodyPr/>
                    <a:lstStyle/>
                    <a:p>
                      <a:r>
                        <a:rPr lang="en-GB">
                          <a:latin typeface="OpenDyslexic" charset="0"/>
                          <a:ea typeface="OpenDyslexic" charset="0"/>
                          <a:cs typeface="OpenDyslexic" charset="0"/>
                        </a:rPr>
                        <a:t>re-explain</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09"/>
                  </a:ext>
                </a:extLst>
              </a:tr>
              <a:tr h="457200">
                <a:tc>
                  <a:txBody>
                    <a:bodyPr/>
                    <a:lstStyle/>
                    <a:p>
                      <a:r>
                        <a:rPr lang="en-GB">
                          <a:latin typeface="OpenDyslexic" charset="0"/>
                          <a:ea typeface="OpenDyslexic" charset="0"/>
                          <a:cs typeface="OpenDyslexic" charset="0"/>
                        </a:rPr>
                        <a:t>re-energise</a:t>
                      </a: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tc>
                  <a:txBody>
                    <a:bodyPr/>
                    <a:lstStyle/>
                    <a:p>
                      <a:endParaRPr lang="en-GB">
                        <a:latin typeface="OpenDyslexic" charset="0"/>
                        <a:ea typeface="OpenDyslexic" charset="0"/>
                        <a:cs typeface="OpenDyslexic" charset="0"/>
                      </a:endParaRP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60688600"/>
              </p:ext>
            </p:extLst>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a:latin typeface="Muli" pitchFamily="2" charset="77"/>
                        </a:rPr>
                        <a:t>List: 31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2246928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a:solidFill>
                            <a:schemeClr val="tx1"/>
                          </a:solidFill>
                          <a:latin typeface="OpenDyslexic" charset="0"/>
                          <a:ea typeface="OpenDyslexic" charset="0"/>
                          <a:cs typeface="OpenDyslexic" charset="0"/>
                        </a:rPr>
                        <a:t>co-ordinate</a:t>
                      </a:r>
                    </a:p>
                  </a:txBody>
                  <a:tcPr/>
                </a:tc>
                <a:extLst>
                  <a:ext uri="{0D108BD9-81ED-4DB2-BD59-A6C34878D82A}">
                    <a16:rowId xmlns="" xmlns:a16="http://schemas.microsoft.com/office/drawing/2014/main" val="10001"/>
                  </a:ext>
                </a:extLst>
              </a:tr>
              <a:tr h="457200">
                <a:tc>
                  <a:txBody>
                    <a:bodyPr/>
                    <a:lstStyle/>
                    <a:p>
                      <a:r>
                        <a:rPr lang="en-GB">
                          <a:solidFill>
                            <a:schemeClr val="tx1"/>
                          </a:solidFill>
                          <a:latin typeface="OpenDyslexic" charset="0"/>
                          <a:ea typeface="OpenDyslexic" charset="0"/>
                          <a:cs typeface="OpenDyslexic" charset="0"/>
                        </a:rPr>
                        <a:t>co-operate</a:t>
                      </a:r>
                    </a:p>
                  </a:txBody>
                  <a:tcPr/>
                </a:tc>
                <a:extLst>
                  <a:ext uri="{0D108BD9-81ED-4DB2-BD59-A6C34878D82A}">
                    <a16:rowId xmlns="" xmlns:a16="http://schemas.microsoft.com/office/drawing/2014/main" val="10002"/>
                  </a:ext>
                </a:extLst>
              </a:tr>
              <a:tr h="457200">
                <a:tc>
                  <a:txBody>
                    <a:bodyPr/>
                    <a:lstStyle/>
                    <a:p>
                      <a:r>
                        <a:rPr lang="en-GB">
                          <a:solidFill>
                            <a:schemeClr val="tx1"/>
                          </a:solidFill>
                          <a:latin typeface="OpenDyslexic" charset="0"/>
                          <a:ea typeface="OpenDyslexic" charset="0"/>
                          <a:cs typeface="OpenDyslexic" charset="0"/>
                        </a:rPr>
                        <a:t>co-own</a:t>
                      </a:r>
                    </a:p>
                  </a:txBody>
                  <a:tcPr/>
                </a:tc>
                <a:extLst>
                  <a:ext uri="{0D108BD9-81ED-4DB2-BD59-A6C34878D82A}">
                    <a16:rowId xmlns="" xmlns:a16="http://schemas.microsoft.com/office/drawing/2014/main" val="10003"/>
                  </a:ext>
                </a:extLst>
              </a:tr>
              <a:tr h="457200">
                <a:tc>
                  <a:txBody>
                    <a:bodyPr/>
                    <a:lstStyle/>
                    <a:p>
                      <a:r>
                        <a:rPr lang="en-GB">
                          <a:solidFill>
                            <a:schemeClr val="tx1"/>
                          </a:solidFill>
                          <a:latin typeface="OpenDyslexic" charset="0"/>
                          <a:ea typeface="OpenDyslexic" charset="0"/>
                          <a:cs typeface="OpenDyslexic" charset="0"/>
                        </a:rPr>
                        <a:t>co-author</a:t>
                      </a:r>
                    </a:p>
                  </a:txBody>
                  <a:tcPr/>
                </a:tc>
                <a:extLst>
                  <a:ext uri="{0D108BD9-81ED-4DB2-BD59-A6C34878D82A}">
                    <a16:rowId xmlns="" xmlns:a16="http://schemas.microsoft.com/office/drawing/2014/main" val="10004"/>
                  </a:ext>
                </a:extLst>
              </a:tr>
              <a:tr h="457200">
                <a:tc>
                  <a:txBody>
                    <a:bodyPr/>
                    <a:lstStyle/>
                    <a:p>
                      <a:r>
                        <a:rPr lang="en-GB">
                          <a:solidFill>
                            <a:schemeClr val="tx1"/>
                          </a:solidFill>
                          <a:latin typeface="OpenDyslexic" charset="0"/>
                          <a:ea typeface="OpenDyslexic" charset="0"/>
                          <a:cs typeface="OpenDyslexic" charset="0"/>
                        </a:rPr>
                        <a:t>re-enter</a:t>
                      </a:r>
                    </a:p>
                  </a:txBody>
                  <a:tcPr/>
                </a:tc>
                <a:extLst>
                  <a:ext uri="{0D108BD9-81ED-4DB2-BD59-A6C34878D82A}">
                    <a16:rowId xmlns="" xmlns:a16="http://schemas.microsoft.com/office/drawing/2014/main" val="10005"/>
                  </a:ext>
                </a:extLst>
              </a:tr>
              <a:tr h="457200">
                <a:tc>
                  <a:txBody>
                    <a:bodyPr/>
                    <a:lstStyle/>
                    <a:p>
                      <a:r>
                        <a:rPr lang="en-GB">
                          <a:solidFill>
                            <a:schemeClr val="tx1"/>
                          </a:solidFill>
                          <a:latin typeface="OpenDyslexic" charset="0"/>
                          <a:ea typeface="OpenDyslexic" charset="0"/>
                          <a:cs typeface="OpenDyslexic" charset="0"/>
                        </a:rPr>
                        <a:t>re-examine</a:t>
                      </a:r>
                    </a:p>
                  </a:txBody>
                  <a:tcPr/>
                </a:tc>
                <a:extLst>
                  <a:ext uri="{0D108BD9-81ED-4DB2-BD59-A6C34878D82A}">
                    <a16:rowId xmlns="" xmlns:a16="http://schemas.microsoft.com/office/drawing/2014/main" val="10006"/>
                  </a:ext>
                </a:extLst>
              </a:tr>
              <a:tr h="457200">
                <a:tc>
                  <a:txBody>
                    <a:bodyPr/>
                    <a:lstStyle/>
                    <a:p>
                      <a:r>
                        <a:rPr lang="en-GB">
                          <a:solidFill>
                            <a:schemeClr val="tx1"/>
                          </a:solidFill>
                          <a:latin typeface="OpenDyslexic" charset="0"/>
                          <a:ea typeface="OpenDyslexic" charset="0"/>
                          <a:cs typeface="OpenDyslexic" charset="0"/>
                        </a:rPr>
                        <a:t>re-evaluate</a:t>
                      </a:r>
                    </a:p>
                  </a:txBody>
                  <a:tcPr/>
                </a:tc>
                <a:extLst>
                  <a:ext uri="{0D108BD9-81ED-4DB2-BD59-A6C34878D82A}">
                    <a16:rowId xmlns="" xmlns:a16="http://schemas.microsoft.com/office/drawing/2014/main" val="10007"/>
                  </a:ext>
                </a:extLst>
              </a:tr>
              <a:tr h="457200">
                <a:tc>
                  <a:txBody>
                    <a:bodyPr/>
                    <a:lstStyle/>
                    <a:p>
                      <a:r>
                        <a:rPr lang="en-GB">
                          <a:solidFill>
                            <a:schemeClr val="tx1"/>
                          </a:solidFill>
                          <a:latin typeface="OpenDyslexic" charset="0"/>
                          <a:ea typeface="OpenDyslexic" charset="0"/>
                          <a:cs typeface="OpenDyslexic" charset="0"/>
                        </a:rPr>
                        <a:t>re-educate</a:t>
                      </a:r>
                    </a:p>
                  </a:txBody>
                  <a:tcPr/>
                </a:tc>
                <a:extLst>
                  <a:ext uri="{0D108BD9-81ED-4DB2-BD59-A6C34878D82A}">
                    <a16:rowId xmlns="" xmlns:a16="http://schemas.microsoft.com/office/drawing/2014/main" val="10008"/>
                  </a:ext>
                </a:extLst>
              </a:tr>
              <a:tr h="457200">
                <a:tc>
                  <a:txBody>
                    <a:bodyPr/>
                    <a:lstStyle/>
                    <a:p>
                      <a:r>
                        <a:rPr lang="en-GB">
                          <a:solidFill>
                            <a:schemeClr val="tx1"/>
                          </a:solidFill>
                          <a:latin typeface="OpenDyslexic" charset="0"/>
                          <a:ea typeface="OpenDyslexic" charset="0"/>
                          <a:cs typeface="OpenDyslexic" charset="0"/>
                        </a:rPr>
                        <a:t>re-explain</a:t>
                      </a:r>
                    </a:p>
                  </a:txBody>
                  <a:tcPr/>
                </a:tc>
                <a:extLst>
                  <a:ext uri="{0D108BD9-81ED-4DB2-BD59-A6C34878D82A}">
                    <a16:rowId xmlns="" xmlns:a16="http://schemas.microsoft.com/office/drawing/2014/main" val="10009"/>
                  </a:ext>
                </a:extLst>
              </a:tr>
              <a:tr h="457200">
                <a:tc>
                  <a:txBody>
                    <a:bodyPr/>
                    <a:lstStyle/>
                    <a:p>
                      <a:r>
                        <a:rPr lang="en-GB">
                          <a:solidFill>
                            <a:schemeClr val="tx1"/>
                          </a:solidFill>
                          <a:latin typeface="OpenDyslexic" charset="0"/>
                          <a:ea typeface="OpenDyslexic" charset="0"/>
                          <a:cs typeface="OpenDyslexic" charset="0"/>
                        </a:rPr>
                        <a:t>re-energise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a:latin typeface="Muli" pitchFamily="2" charset="77"/>
                        </a:rPr>
                        <a:t>List: 31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56653377"/>
              </p:ext>
            </p:extLst>
          </p:nvPr>
        </p:nvGraphicFramePr>
        <p:xfrm>
          <a:off x="3407229" y="1432841"/>
          <a:ext cx="7336972" cy="5196555"/>
        </p:xfrm>
        <a:graphic>
          <a:graphicData uri="http://schemas.openxmlformats.org/drawingml/2006/table">
            <a:tbl>
              <a:tblPr firstRow="1" firstCol="1" bandRow="1">
                <a:tableStyleId>{5940675A-B579-460E-94D1-54222C63F5DA}</a:tableStyleId>
              </a:tblPr>
              <a:tblGrid>
                <a:gridCol w="416262">
                  <a:extLst>
                    <a:ext uri="{9D8B030D-6E8A-4147-A177-3AD203B41FA5}">
                      <a16:colId xmlns="" xmlns:a16="http://schemas.microsoft.com/office/drawing/2014/main" val="20000"/>
                    </a:ext>
                  </a:extLst>
                </a:gridCol>
                <a:gridCol w="416262">
                  <a:extLst>
                    <a:ext uri="{9D8B030D-6E8A-4147-A177-3AD203B41FA5}">
                      <a16:colId xmlns="" xmlns:a16="http://schemas.microsoft.com/office/drawing/2014/main" val="20001"/>
                    </a:ext>
                  </a:extLst>
                </a:gridCol>
                <a:gridCol w="408975">
                  <a:extLst>
                    <a:ext uri="{9D8B030D-6E8A-4147-A177-3AD203B41FA5}">
                      <a16:colId xmlns="" xmlns:a16="http://schemas.microsoft.com/office/drawing/2014/main" val="20002"/>
                    </a:ext>
                  </a:extLst>
                </a:gridCol>
                <a:gridCol w="411706">
                  <a:extLst>
                    <a:ext uri="{9D8B030D-6E8A-4147-A177-3AD203B41FA5}">
                      <a16:colId xmlns="" xmlns:a16="http://schemas.microsoft.com/office/drawing/2014/main" val="20003"/>
                    </a:ext>
                  </a:extLst>
                </a:gridCol>
                <a:gridCol w="409885">
                  <a:extLst>
                    <a:ext uri="{9D8B030D-6E8A-4147-A177-3AD203B41FA5}">
                      <a16:colId xmlns="" xmlns:a16="http://schemas.microsoft.com/office/drawing/2014/main" val="20004"/>
                    </a:ext>
                  </a:extLst>
                </a:gridCol>
                <a:gridCol w="416262">
                  <a:extLst>
                    <a:ext uri="{9D8B030D-6E8A-4147-A177-3AD203B41FA5}">
                      <a16:colId xmlns="" xmlns:a16="http://schemas.microsoft.com/office/drawing/2014/main" val="20005"/>
                    </a:ext>
                  </a:extLst>
                </a:gridCol>
                <a:gridCol w="409432">
                  <a:extLst>
                    <a:ext uri="{9D8B030D-6E8A-4147-A177-3AD203B41FA5}">
                      <a16:colId xmlns="" xmlns:a16="http://schemas.microsoft.com/office/drawing/2014/main" val="20006"/>
                    </a:ext>
                  </a:extLst>
                </a:gridCol>
                <a:gridCol w="409432">
                  <a:extLst>
                    <a:ext uri="{9D8B030D-6E8A-4147-A177-3AD203B41FA5}">
                      <a16:colId xmlns="" xmlns:a16="http://schemas.microsoft.com/office/drawing/2014/main" val="20007"/>
                    </a:ext>
                  </a:extLst>
                </a:gridCol>
                <a:gridCol w="409432">
                  <a:extLst>
                    <a:ext uri="{9D8B030D-6E8A-4147-A177-3AD203B41FA5}">
                      <a16:colId xmlns="" xmlns:a16="http://schemas.microsoft.com/office/drawing/2014/main" val="20008"/>
                    </a:ext>
                  </a:extLst>
                </a:gridCol>
                <a:gridCol w="409432">
                  <a:extLst>
                    <a:ext uri="{9D8B030D-6E8A-4147-A177-3AD203B41FA5}">
                      <a16:colId xmlns="" xmlns:a16="http://schemas.microsoft.com/office/drawing/2014/main" val="20009"/>
                    </a:ext>
                  </a:extLst>
                </a:gridCol>
                <a:gridCol w="409432">
                  <a:extLst>
                    <a:ext uri="{9D8B030D-6E8A-4147-A177-3AD203B41FA5}">
                      <a16:colId xmlns="" xmlns:a16="http://schemas.microsoft.com/office/drawing/2014/main" val="20010"/>
                    </a:ext>
                  </a:extLst>
                </a:gridCol>
                <a:gridCol w="416718">
                  <a:extLst>
                    <a:ext uri="{9D8B030D-6E8A-4147-A177-3AD203B41FA5}">
                      <a16:colId xmlns="" xmlns:a16="http://schemas.microsoft.com/office/drawing/2014/main" val="20011"/>
                    </a:ext>
                  </a:extLst>
                </a:gridCol>
                <a:gridCol w="398957">
                  <a:extLst>
                    <a:ext uri="{9D8B030D-6E8A-4147-A177-3AD203B41FA5}">
                      <a16:colId xmlns="" xmlns:a16="http://schemas.microsoft.com/office/drawing/2014/main" val="20012"/>
                    </a:ext>
                  </a:extLst>
                </a:gridCol>
                <a:gridCol w="398957">
                  <a:extLst>
                    <a:ext uri="{9D8B030D-6E8A-4147-A177-3AD203B41FA5}">
                      <a16:colId xmlns="" xmlns:a16="http://schemas.microsoft.com/office/drawing/2014/main" val="20013"/>
                    </a:ext>
                  </a:extLst>
                </a:gridCol>
                <a:gridCol w="398957">
                  <a:extLst>
                    <a:ext uri="{9D8B030D-6E8A-4147-A177-3AD203B41FA5}">
                      <a16:colId xmlns="" xmlns:a16="http://schemas.microsoft.com/office/drawing/2014/main" val="20014"/>
                    </a:ext>
                  </a:extLst>
                </a:gridCol>
                <a:gridCol w="398957">
                  <a:extLst>
                    <a:ext uri="{9D8B030D-6E8A-4147-A177-3AD203B41FA5}">
                      <a16:colId xmlns="" xmlns:a16="http://schemas.microsoft.com/office/drawing/2014/main" val="20015"/>
                    </a:ext>
                  </a:extLst>
                </a:gridCol>
                <a:gridCol w="398957">
                  <a:extLst>
                    <a:ext uri="{9D8B030D-6E8A-4147-A177-3AD203B41FA5}">
                      <a16:colId xmlns="" xmlns:a16="http://schemas.microsoft.com/office/drawing/2014/main" val="20016"/>
                    </a:ext>
                  </a:extLst>
                </a:gridCol>
                <a:gridCol w="398957">
                  <a:extLst>
                    <a:ext uri="{9D8B030D-6E8A-4147-A177-3AD203B41FA5}">
                      <a16:colId xmlns="" xmlns:a16="http://schemas.microsoft.com/office/drawing/2014/main" val="20017"/>
                    </a:ext>
                  </a:extLst>
                </a:gridCol>
              </a:tblGrid>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v</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4"/>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ea typeface="OpenDyslexic" charset="0"/>
                          <a:cs typeface="OpenDyslexic" charset="0"/>
                        </a:rPr>
                        <a:t>w</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5"/>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6"/>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7"/>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8"/>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9"/>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0"/>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1"/>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chemeClr val="tx1"/>
                          </a:solidFill>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2"/>
                  </a:ext>
                </a:extLst>
              </a:tr>
            </a:tbl>
          </a:graphicData>
        </a:graphic>
      </p:graphicFrame>
      <p:sp>
        <p:nvSpPr>
          <p:cNvPr id="3" name="TextBox 2"/>
          <p:cNvSpPr txBox="1"/>
          <p:nvPr/>
        </p:nvSpPr>
        <p:spPr>
          <a:xfrm>
            <a:off x="9043882" y="1432841"/>
            <a:ext cx="2748643" cy="923330"/>
          </a:xfrm>
          <a:prstGeom prst="rect">
            <a:avLst/>
          </a:prstGeom>
          <a:solidFill>
            <a:srgbClr val="D883FF"/>
          </a:solidFill>
          <a:ln>
            <a:solidFill>
              <a:srgbClr val="D883FF"/>
            </a:solidFill>
          </a:ln>
        </p:spPr>
        <p:txBody>
          <a:bodyPr wrap="square" rtlCol="0">
            <a:spAutoFit/>
          </a:bodyPr>
          <a:lstStyle/>
          <a:p>
            <a:pPr algn="ctr"/>
            <a:r>
              <a:rPr lang="en-GB">
                <a:latin typeface="OpenDyslexicAlta" pitchFamily="2" charset="77"/>
                <a:ea typeface="OpenDyslexic" charset="0"/>
                <a:cs typeface="OpenDyslexic" charset="0"/>
              </a:rPr>
              <a:t>Complete the grid by filling in the missing letters. </a:t>
            </a:r>
          </a:p>
        </p:txBody>
      </p:sp>
    </p:spTree>
    <p:extLst>
      <p:ext uri="{BB962C8B-B14F-4D97-AF65-F5344CB8AC3E}">
        <p14:creationId xmlns:p14="http://schemas.microsoft.com/office/powerpoint/2010/main" val="1569179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 xmlns:a16="http://schemas.microsoft.com/office/drawing/2014/main" val="20000"/>
                    </a:ext>
                  </a:extLst>
                </a:gridCol>
              </a:tblGrid>
              <a:tr h="457200">
                <a:tc>
                  <a:txBody>
                    <a:bodyPr/>
                    <a:lstStyle/>
                    <a:p>
                      <a:r>
                        <a:rPr lang="en-GB">
                          <a:latin typeface="OpenDyslexicAlta" pitchFamily="2" charset="77"/>
                          <a:ea typeface="OpenDyslexic" charset="0"/>
                          <a:cs typeface="OpenDyslexic" charset="0"/>
                        </a:rPr>
                        <a:t>Spellings</a:t>
                      </a:r>
                    </a:p>
                  </a:txBody>
                  <a:tcPr>
                    <a:solidFill>
                      <a:srgbClr val="D883FF"/>
                    </a:solidFill>
                  </a:tcPr>
                </a:tc>
                <a:extLst>
                  <a:ext uri="{0D108BD9-81ED-4DB2-BD59-A6C34878D82A}">
                    <a16:rowId xmlns="" xmlns:a16="http://schemas.microsoft.com/office/drawing/2014/main" val="10000"/>
                  </a:ext>
                </a:extLst>
              </a:tr>
              <a:tr h="457200">
                <a:tc>
                  <a:txBody>
                    <a:bodyPr/>
                    <a:lstStyle/>
                    <a:p>
                      <a:r>
                        <a:rPr lang="en-GB">
                          <a:solidFill>
                            <a:schemeClr val="tx1"/>
                          </a:solidFill>
                          <a:latin typeface="OpenDyslexic" charset="0"/>
                          <a:ea typeface="OpenDyslexic" charset="0"/>
                          <a:cs typeface="OpenDyslexic" charset="0"/>
                        </a:rPr>
                        <a:t>co-ordinate</a:t>
                      </a:r>
                    </a:p>
                  </a:txBody>
                  <a:tcPr/>
                </a:tc>
                <a:extLst>
                  <a:ext uri="{0D108BD9-81ED-4DB2-BD59-A6C34878D82A}">
                    <a16:rowId xmlns="" xmlns:a16="http://schemas.microsoft.com/office/drawing/2014/main" val="10001"/>
                  </a:ext>
                </a:extLst>
              </a:tr>
              <a:tr h="457200">
                <a:tc>
                  <a:txBody>
                    <a:bodyPr/>
                    <a:lstStyle/>
                    <a:p>
                      <a:r>
                        <a:rPr lang="en-GB">
                          <a:solidFill>
                            <a:schemeClr val="tx1"/>
                          </a:solidFill>
                          <a:latin typeface="OpenDyslexic" charset="0"/>
                          <a:ea typeface="OpenDyslexic" charset="0"/>
                          <a:cs typeface="OpenDyslexic" charset="0"/>
                        </a:rPr>
                        <a:t>co-operate</a:t>
                      </a:r>
                    </a:p>
                  </a:txBody>
                  <a:tcPr/>
                </a:tc>
                <a:extLst>
                  <a:ext uri="{0D108BD9-81ED-4DB2-BD59-A6C34878D82A}">
                    <a16:rowId xmlns="" xmlns:a16="http://schemas.microsoft.com/office/drawing/2014/main" val="10002"/>
                  </a:ext>
                </a:extLst>
              </a:tr>
              <a:tr h="457200">
                <a:tc>
                  <a:txBody>
                    <a:bodyPr/>
                    <a:lstStyle/>
                    <a:p>
                      <a:r>
                        <a:rPr lang="en-GB">
                          <a:solidFill>
                            <a:schemeClr val="tx1"/>
                          </a:solidFill>
                          <a:latin typeface="OpenDyslexic" charset="0"/>
                          <a:ea typeface="OpenDyslexic" charset="0"/>
                          <a:cs typeface="OpenDyslexic" charset="0"/>
                        </a:rPr>
                        <a:t>co-own</a:t>
                      </a:r>
                    </a:p>
                  </a:txBody>
                  <a:tcPr/>
                </a:tc>
                <a:extLst>
                  <a:ext uri="{0D108BD9-81ED-4DB2-BD59-A6C34878D82A}">
                    <a16:rowId xmlns="" xmlns:a16="http://schemas.microsoft.com/office/drawing/2014/main" val="10003"/>
                  </a:ext>
                </a:extLst>
              </a:tr>
              <a:tr h="457200">
                <a:tc>
                  <a:txBody>
                    <a:bodyPr/>
                    <a:lstStyle/>
                    <a:p>
                      <a:r>
                        <a:rPr lang="en-GB">
                          <a:solidFill>
                            <a:schemeClr val="tx1"/>
                          </a:solidFill>
                          <a:latin typeface="OpenDyslexic" charset="0"/>
                          <a:ea typeface="OpenDyslexic" charset="0"/>
                          <a:cs typeface="OpenDyslexic" charset="0"/>
                        </a:rPr>
                        <a:t>co-author</a:t>
                      </a:r>
                    </a:p>
                  </a:txBody>
                  <a:tcPr/>
                </a:tc>
                <a:extLst>
                  <a:ext uri="{0D108BD9-81ED-4DB2-BD59-A6C34878D82A}">
                    <a16:rowId xmlns="" xmlns:a16="http://schemas.microsoft.com/office/drawing/2014/main" val="10004"/>
                  </a:ext>
                </a:extLst>
              </a:tr>
              <a:tr h="457200">
                <a:tc>
                  <a:txBody>
                    <a:bodyPr/>
                    <a:lstStyle/>
                    <a:p>
                      <a:r>
                        <a:rPr lang="en-GB">
                          <a:solidFill>
                            <a:schemeClr val="tx1"/>
                          </a:solidFill>
                          <a:latin typeface="OpenDyslexic" charset="0"/>
                          <a:ea typeface="OpenDyslexic" charset="0"/>
                          <a:cs typeface="OpenDyslexic" charset="0"/>
                        </a:rPr>
                        <a:t>re-enter</a:t>
                      </a:r>
                    </a:p>
                  </a:txBody>
                  <a:tcPr/>
                </a:tc>
                <a:extLst>
                  <a:ext uri="{0D108BD9-81ED-4DB2-BD59-A6C34878D82A}">
                    <a16:rowId xmlns="" xmlns:a16="http://schemas.microsoft.com/office/drawing/2014/main" val="10005"/>
                  </a:ext>
                </a:extLst>
              </a:tr>
              <a:tr h="457200">
                <a:tc>
                  <a:txBody>
                    <a:bodyPr/>
                    <a:lstStyle/>
                    <a:p>
                      <a:r>
                        <a:rPr lang="en-GB">
                          <a:solidFill>
                            <a:schemeClr val="tx1"/>
                          </a:solidFill>
                          <a:latin typeface="OpenDyslexic" charset="0"/>
                          <a:ea typeface="OpenDyslexic" charset="0"/>
                          <a:cs typeface="OpenDyslexic" charset="0"/>
                        </a:rPr>
                        <a:t>re-examine</a:t>
                      </a:r>
                    </a:p>
                  </a:txBody>
                  <a:tcPr/>
                </a:tc>
                <a:extLst>
                  <a:ext uri="{0D108BD9-81ED-4DB2-BD59-A6C34878D82A}">
                    <a16:rowId xmlns="" xmlns:a16="http://schemas.microsoft.com/office/drawing/2014/main" val="10006"/>
                  </a:ext>
                </a:extLst>
              </a:tr>
              <a:tr h="457200">
                <a:tc>
                  <a:txBody>
                    <a:bodyPr/>
                    <a:lstStyle/>
                    <a:p>
                      <a:r>
                        <a:rPr lang="en-GB">
                          <a:solidFill>
                            <a:schemeClr val="tx1"/>
                          </a:solidFill>
                          <a:latin typeface="OpenDyslexic" charset="0"/>
                          <a:ea typeface="OpenDyslexic" charset="0"/>
                          <a:cs typeface="OpenDyslexic" charset="0"/>
                        </a:rPr>
                        <a:t>re-evaluate</a:t>
                      </a:r>
                    </a:p>
                  </a:txBody>
                  <a:tcPr/>
                </a:tc>
                <a:extLst>
                  <a:ext uri="{0D108BD9-81ED-4DB2-BD59-A6C34878D82A}">
                    <a16:rowId xmlns="" xmlns:a16="http://schemas.microsoft.com/office/drawing/2014/main" val="10007"/>
                  </a:ext>
                </a:extLst>
              </a:tr>
              <a:tr h="457200">
                <a:tc>
                  <a:txBody>
                    <a:bodyPr/>
                    <a:lstStyle/>
                    <a:p>
                      <a:r>
                        <a:rPr lang="en-GB">
                          <a:solidFill>
                            <a:schemeClr val="tx1"/>
                          </a:solidFill>
                          <a:latin typeface="OpenDyslexic" charset="0"/>
                          <a:ea typeface="OpenDyslexic" charset="0"/>
                          <a:cs typeface="OpenDyslexic" charset="0"/>
                        </a:rPr>
                        <a:t>re-educate</a:t>
                      </a:r>
                    </a:p>
                  </a:txBody>
                  <a:tcPr/>
                </a:tc>
                <a:extLst>
                  <a:ext uri="{0D108BD9-81ED-4DB2-BD59-A6C34878D82A}">
                    <a16:rowId xmlns="" xmlns:a16="http://schemas.microsoft.com/office/drawing/2014/main" val="10008"/>
                  </a:ext>
                </a:extLst>
              </a:tr>
              <a:tr h="457200">
                <a:tc>
                  <a:txBody>
                    <a:bodyPr/>
                    <a:lstStyle/>
                    <a:p>
                      <a:r>
                        <a:rPr lang="en-GB">
                          <a:solidFill>
                            <a:schemeClr val="tx1"/>
                          </a:solidFill>
                          <a:latin typeface="OpenDyslexic" charset="0"/>
                          <a:ea typeface="OpenDyslexic" charset="0"/>
                          <a:cs typeface="OpenDyslexic" charset="0"/>
                        </a:rPr>
                        <a:t>re-explain</a:t>
                      </a:r>
                    </a:p>
                  </a:txBody>
                  <a:tcPr/>
                </a:tc>
                <a:extLst>
                  <a:ext uri="{0D108BD9-81ED-4DB2-BD59-A6C34878D82A}">
                    <a16:rowId xmlns="" xmlns:a16="http://schemas.microsoft.com/office/drawing/2014/main" val="10009"/>
                  </a:ext>
                </a:extLst>
              </a:tr>
              <a:tr h="457200">
                <a:tc>
                  <a:txBody>
                    <a:bodyPr/>
                    <a:lstStyle/>
                    <a:p>
                      <a:r>
                        <a:rPr lang="en-GB">
                          <a:solidFill>
                            <a:schemeClr val="tx1"/>
                          </a:solidFill>
                          <a:latin typeface="OpenDyslexic" charset="0"/>
                          <a:ea typeface="OpenDyslexic" charset="0"/>
                          <a:cs typeface="OpenDyslexic" charset="0"/>
                        </a:rPr>
                        <a:t>re-energise</a:t>
                      </a:r>
                    </a:p>
                  </a:txBody>
                  <a:tcPr/>
                </a:tc>
                <a:extLst>
                  <a:ext uri="{0D108BD9-81ED-4DB2-BD59-A6C34878D82A}">
                    <a16:rowId xmlns=""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 xmlns:a16="http://schemas.microsoft.com/office/drawing/2014/main" val="20000"/>
                    </a:ext>
                  </a:extLst>
                </a:gridCol>
                <a:gridCol w="7890066">
                  <a:extLst>
                    <a:ext uri="{9D8B030D-6E8A-4147-A177-3AD203B41FA5}">
                      <a16:colId xmlns="" xmlns:a16="http://schemas.microsoft.com/office/drawing/2014/main" val="20001"/>
                    </a:ext>
                  </a:extLst>
                </a:gridCol>
              </a:tblGrid>
              <a:tr h="433917">
                <a:tc>
                  <a:txBody>
                    <a:bodyPr/>
                    <a:lstStyle/>
                    <a:p>
                      <a:r>
                        <a:rPr lang="en-GB" sz="1400">
                          <a:latin typeface="Muli" pitchFamily="2" charset="77"/>
                        </a:rPr>
                        <a:t>Stage: 5</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a:latin typeface="Muli" pitchFamily="2" charset="77"/>
                        </a:rPr>
                        <a:t>Hyphens can be used to join a prefix to a root word, especially if the prefix ends in a vowel letter and the root word also begins with one.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a:latin typeface="Muli" pitchFamily="2" charset="77"/>
                      </a:endParaRPr>
                    </a:p>
                    <a:p>
                      <a:r>
                        <a:rPr lang="en-GB" sz="1400" baseline="0">
                          <a:latin typeface="Muli" pitchFamily="2" charset="77"/>
                        </a:rPr>
                        <a:t>Name:</a:t>
                      </a:r>
                      <a:endParaRPr lang="en-GB" sz="1400">
                        <a:latin typeface="Muli" pitchFamily="2" charset="77"/>
                      </a:endParaRPr>
                    </a:p>
                  </a:txBody>
                  <a:tcPr/>
                </a:tc>
                <a:extLst>
                  <a:ext uri="{0D108BD9-81ED-4DB2-BD59-A6C34878D82A}">
                    <a16:rowId xmlns="" xmlns:a16="http://schemas.microsoft.com/office/drawing/2014/main" val="10000"/>
                  </a:ext>
                </a:extLst>
              </a:tr>
              <a:tr h="433917">
                <a:tc>
                  <a:txBody>
                    <a:bodyPr/>
                    <a:lstStyle/>
                    <a:p>
                      <a:r>
                        <a:rPr lang="en-GB" sz="1400">
                          <a:latin typeface="Muli" pitchFamily="2" charset="77"/>
                        </a:rPr>
                        <a:t>List: 31</a:t>
                      </a:r>
                    </a:p>
                  </a:txBody>
                  <a:tcPr/>
                </a:tc>
                <a:tc vMerge="1">
                  <a:txBody>
                    <a:bodyPr/>
                    <a:lstStyle/>
                    <a:p>
                      <a:endParaRPr lang="en-GB" dirty="0"/>
                    </a:p>
                  </a:txBody>
                  <a:tcPr/>
                </a:tc>
                <a:extLst>
                  <a:ext uri="{0D108BD9-81ED-4DB2-BD59-A6C34878D82A}">
                    <a16:rowId xmlns="" xmlns:a16="http://schemas.microsoft.com/office/drawing/2014/main" val="10001"/>
                  </a:ext>
                </a:extLst>
              </a:tr>
            </a:tbl>
          </a:graphicData>
        </a:graphic>
      </p:graphicFrame>
      <p:graphicFrame>
        <p:nvGraphicFramePr>
          <p:cNvPr id="6" name="Table 5"/>
          <p:cNvGraphicFramePr>
            <a:graphicFrameLocks noGrp="1"/>
          </p:cNvGraphicFramePr>
          <p:nvPr/>
        </p:nvGraphicFramePr>
        <p:xfrm>
          <a:off x="3407229" y="1432841"/>
          <a:ext cx="7336972" cy="5196555"/>
        </p:xfrm>
        <a:graphic>
          <a:graphicData uri="http://schemas.openxmlformats.org/drawingml/2006/table">
            <a:tbl>
              <a:tblPr firstRow="1" firstCol="1" bandRow="1">
                <a:tableStyleId>{5940675A-B579-460E-94D1-54222C63F5DA}</a:tableStyleId>
              </a:tblPr>
              <a:tblGrid>
                <a:gridCol w="416262">
                  <a:extLst>
                    <a:ext uri="{9D8B030D-6E8A-4147-A177-3AD203B41FA5}">
                      <a16:colId xmlns="" xmlns:a16="http://schemas.microsoft.com/office/drawing/2014/main" val="20000"/>
                    </a:ext>
                  </a:extLst>
                </a:gridCol>
                <a:gridCol w="416262">
                  <a:extLst>
                    <a:ext uri="{9D8B030D-6E8A-4147-A177-3AD203B41FA5}">
                      <a16:colId xmlns="" xmlns:a16="http://schemas.microsoft.com/office/drawing/2014/main" val="20001"/>
                    </a:ext>
                  </a:extLst>
                </a:gridCol>
                <a:gridCol w="408975">
                  <a:extLst>
                    <a:ext uri="{9D8B030D-6E8A-4147-A177-3AD203B41FA5}">
                      <a16:colId xmlns="" xmlns:a16="http://schemas.microsoft.com/office/drawing/2014/main" val="20002"/>
                    </a:ext>
                  </a:extLst>
                </a:gridCol>
                <a:gridCol w="411706">
                  <a:extLst>
                    <a:ext uri="{9D8B030D-6E8A-4147-A177-3AD203B41FA5}">
                      <a16:colId xmlns="" xmlns:a16="http://schemas.microsoft.com/office/drawing/2014/main" val="20003"/>
                    </a:ext>
                  </a:extLst>
                </a:gridCol>
                <a:gridCol w="409885">
                  <a:extLst>
                    <a:ext uri="{9D8B030D-6E8A-4147-A177-3AD203B41FA5}">
                      <a16:colId xmlns="" xmlns:a16="http://schemas.microsoft.com/office/drawing/2014/main" val="20004"/>
                    </a:ext>
                  </a:extLst>
                </a:gridCol>
                <a:gridCol w="416262">
                  <a:extLst>
                    <a:ext uri="{9D8B030D-6E8A-4147-A177-3AD203B41FA5}">
                      <a16:colId xmlns="" xmlns:a16="http://schemas.microsoft.com/office/drawing/2014/main" val="20005"/>
                    </a:ext>
                  </a:extLst>
                </a:gridCol>
                <a:gridCol w="409432">
                  <a:extLst>
                    <a:ext uri="{9D8B030D-6E8A-4147-A177-3AD203B41FA5}">
                      <a16:colId xmlns="" xmlns:a16="http://schemas.microsoft.com/office/drawing/2014/main" val="20006"/>
                    </a:ext>
                  </a:extLst>
                </a:gridCol>
                <a:gridCol w="409432">
                  <a:extLst>
                    <a:ext uri="{9D8B030D-6E8A-4147-A177-3AD203B41FA5}">
                      <a16:colId xmlns="" xmlns:a16="http://schemas.microsoft.com/office/drawing/2014/main" val="20007"/>
                    </a:ext>
                  </a:extLst>
                </a:gridCol>
                <a:gridCol w="409432">
                  <a:extLst>
                    <a:ext uri="{9D8B030D-6E8A-4147-A177-3AD203B41FA5}">
                      <a16:colId xmlns="" xmlns:a16="http://schemas.microsoft.com/office/drawing/2014/main" val="20008"/>
                    </a:ext>
                  </a:extLst>
                </a:gridCol>
                <a:gridCol w="409432">
                  <a:extLst>
                    <a:ext uri="{9D8B030D-6E8A-4147-A177-3AD203B41FA5}">
                      <a16:colId xmlns="" xmlns:a16="http://schemas.microsoft.com/office/drawing/2014/main" val="20009"/>
                    </a:ext>
                  </a:extLst>
                </a:gridCol>
                <a:gridCol w="409432">
                  <a:extLst>
                    <a:ext uri="{9D8B030D-6E8A-4147-A177-3AD203B41FA5}">
                      <a16:colId xmlns="" xmlns:a16="http://schemas.microsoft.com/office/drawing/2014/main" val="20010"/>
                    </a:ext>
                  </a:extLst>
                </a:gridCol>
                <a:gridCol w="416718">
                  <a:extLst>
                    <a:ext uri="{9D8B030D-6E8A-4147-A177-3AD203B41FA5}">
                      <a16:colId xmlns="" xmlns:a16="http://schemas.microsoft.com/office/drawing/2014/main" val="20011"/>
                    </a:ext>
                  </a:extLst>
                </a:gridCol>
                <a:gridCol w="398957">
                  <a:extLst>
                    <a:ext uri="{9D8B030D-6E8A-4147-A177-3AD203B41FA5}">
                      <a16:colId xmlns="" xmlns:a16="http://schemas.microsoft.com/office/drawing/2014/main" val="20012"/>
                    </a:ext>
                  </a:extLst>
                </a:gridCol>
                <a:gridCol w="398957">
                  <a:extLst>
                    <a:ext uri="{9D8B030D-6E8A-4147-A177-3AD203B41FA5}">
                      <a16:colId xmlns="" xmlns:a16="http://schemas.microsoft.com/office/drawing/2014/main" val="20013"/>
                    </a:ext>
                  </a:extLst>
                </a:gridCol>
                <a:gridCol w="398957">
                  <a:extLst>
                    <a:ext uri="{9D8B030D-6E8A-4147-A177-3AD203B41FA5}">
                      <a16:colId xmlns="" xmlns:a16="http://schemas.microsoft.com/office/drawing/2014/main" val="20014"/>
                    </a:ext>
                  </a:extLst>
                </a:gridCol>
                <a:gridCol w="398957">
                  <a:extLst>
                    <a:ext uri="{9D8B030D-6E8A-4147-A177-3AD203B41FA5}">
                      <a16:colId xmlns="" xmlns:a16="http://schemas.microsoft.com/office/drawing/2014/main" val="20015"/>
                    </a:ext>
                  </a:extLst>
                </a:gridCol>
                <a:gridCol w="398957">
                  <a:extLst>
                    <a:ext uri="{9D8B030D-6E8A-4147-A177-3AD203B41FA5}">
                      <a16:colId xmlns="" xmlns:a16="http://schemas.microsoft.com/office/drawing/2014/main" val="20016"/>
                    </a:ext>
                  </a:extLst>
                </a:gridCol>
                <a:gridCol w="398957">
                  <a:extLst>
                    <a:ext uri="{9D8B030D-6E8A-4147-A177-3AD203B41FA5}">
                      <a16:colId xmlns="" xmlns:a16="http://schemas.microsoft.com/office/drawing/2014/main" val="20017"/>
                    </a:ext>
                  </a:extLst>
                </a:gridCol>
              </a:tblGrid>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h</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2"/>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3"/>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v</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err="1">
                          <a:solidFill>
                            <a:srgbClr val="FF3860"/>
                          </a:solidFill>
                          <a:latin typeface="OpenDyslexicAlta" pitchFamily="2" charset="77"/>
                          <a:ea typeface="OpenDyslexic" charset="0"/>
                          <a:cs typeface="OpenDyslexic" charset="0"/>
                        </a:rPr>
                        <a:t>i</a:t>
                      </a: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4"/>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rgbClr val="FF3860"/>
                          </a:solidFill>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ea typeface="OpenDyslexic" charset="0"/>
                          <a:cs typeface="OpenDyslexic" charset="0"/>
                        </a:rPr>
                        <a:t>w</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5"/>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6"/>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rgbClr val="FF3860"/>
                          </a:solidFill>
                          <a:latin typeface="OpenDyslexicAlta" pitchFamily="2" charset="77"/>
                          <a:ea typeface="OpenDyslexic" charset="0"/>
                          <a:cs typeface="OpenDyslexic" charset="0"/>
                        </a:rPr>
                        <a:t>u</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7"/>
                  </a:ext>
                </a:extLst>
              </a:tr>
              <a:tr h="399735">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rgbClr val="FF3860"/>
                          </a:solidFill>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8"/>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1800">
                          <a:latin typeface="OpenDyslexicAlta" pitchFamily="2" charset="77"/>
                          <a:ea typeface="OpenDyslexic" charset="0"/>
                          <a:cs typeface="OpenDyslexic" charset="0"/>
                        </a:rPr>
                        <a:t>x</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rgbClr val="FF3860"/>
                          </a:solidFill>
                          <a:latin typeface="OpenDyslexicAlta" pitchFamily="2" charset="77"/>
                          <a:ea typeface="OpenDyslexic" charset="0"/>
                          <a:cs typeface="OpenDyslexic" charset="0"/>
                        </a:rPr>
                        <a:t>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rgbClr val="FF3860"/>
                          </a:solidFill>
                          <a:latin typeface="OpenDyslexicAlta" pitchFamily="2" charset="77"/>
                          <a:ea typeface="OpenDyslexic" charset="0"/>
                          <a:cs typeface="OpenDyslexic" charset="0"/>
                        </a:rPr>
                        <a:t>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err="1">
                          <a:solidFill>
                            <a:srgbClr val="FF3860"/>
                          </a:solidFill>
                          <a:latin typeface="OpenDyslexicAlta" pitchFamily="2" charset="77"/>
                          <a:ea typeface="OpenDyslexic" charset="0"/>
                          <a:cs typeface="OpenDyslexic" charset="0"/>
                        </a:rPr>
                        <a:t>i</a:t>
                      </a:r>
                      <a:endParaRPr lang="en-GB" sz="1800">
                        <a:solidFill>
                          <a:srgbClr val="FF3860"/>
                        </a:solidFill>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m</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9"/>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g</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err="1">
                          <a:solidFill>
                            <a:srgbClr val="FF3860"/>
                          </a:solidFill>
                          <a:effectLst/>
                          <a:latin typeface="OpenDyslexicAlta" pitchFamily="2" charset="77"/>
                          <a:ea typeface="OpenDyslexic" charset="0"/>
                          <a:cs typeface="OpenDyslexic" charset="0"/>
                        </a:rPr>
                        <a:t>i</a:t>
                      </a: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err="1">
                          <a:solidFill>
                            <a:srgbClr val="FF3860"/>
                          </a:solidFill>
                          <a:effectLst/>
                          <a:latin typeface="OpenDyslexicAlta" pitchFamily="2" charset="77"/>
                          <a:ea typeface="OpenDyslexic" charset="0"/>
                          <a:cs typeface="OpenDyslexic" charset="0"/>
                        </a:rPr>
                        <a:t>i</a:t>
                      </a:r>
                      <a:endParaRPr lang="en-GB" sz="1800" i="0">
                        <a:solidFill>
                          <a:srgbClr val="FF3860"/>
                        </a:solidFill>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0"/>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1"/>
                  </a:ext>
                </a:extLst>
              </a:tr>
              <a:tr h="399735">
                <a:tc>
                  <a:txBody>
                    <a:bodyPr/>
                    <a:lstStyle/>
                    <a:p>
                      <a:pPr marL="0" marR="0" algn="ctr">
                        <a:lnSpc>
                          <a:spcPct val="120000"/>
                        </a:lnSpc>
                        <a:spcBef>
                          <a:spcPts val="0"/>
                        </a:spcBef>
                        <a:spcAft>
                          <a:spcPts val="1000"/>
                        </a:spcAft>
                      </a:pPr>
                      <a:endParaRPr lang="en-GB" sz="1800" i="0">
                        <a:effectLst/>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800">
                        <a:latin typeface="OpenDyslexicAlta" pitchFamily="2" charset="77"/>
                        <a:ea typeface="OpenDyslexic" charset="0"/>
                        <a:cs typeface="OpenDyslexic"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800">
                          <a:solidFill>
                            <a:schemeClr val="tx1"/>
                          </a:solidFill>
                          <a:latin typeface="OpenDyslexicAlta" pitchFamily="2" charset="77"/>
                          <a:ea typeface="OpenDyslexic" charset="0"/>
                          <a:cs typeface="OpenDyslexic"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o</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effectLst/>
                          <a:latin typeface="OpenDyslexicAlta" pitchFamily="2" charset="77"/>
                          <a:ea typeface="OpenDyslexic" charset="0"/>
                          <a:cs typeface="OpenDyslexic" charset="0"/>
                        </a:rPr>
                        <a:t>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algn="ctr">
                        <a:lnSpc>
                          <a:spcPct val="120000"/>
                        </a:lnSpc>
                        <a:spcBef>
                          <a:spcPts val="0"/>
                        </a:spcBef>
                        <a:spcAft>
                          <a:spcPts val="1000"/>
                        </a:spcAft>
                      </a:pPr>
                      <a:r>
                        <a:rPr lang="en-GB" sz="1800" i="0">
                          <a:solidFill>
                            <a:srgbClr val="FF3860"/>
                          </a:solidFill>
                          <a:effectLst/>
                          <a:latin typeface="OpenDyslexicAlta" pitchFamily="2" charset="77"/>
                          <a:ea typeface="OpenDyslexic" charset="0"/>
                          <a:cs typeface="OpenDyslexic" charset="0"/>
                        </a:rPr>
                        <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12"/>
                  </a:ext>
                </a:extLst>
              </a:tr>
            </a:tbl>
          </a:graphicData>
        </a:graphic>
      </p:graphicFrame>
      <p:sp>
        <p:nvSpPr>
          <p:cNvPr id="3" name="TextBox 2"/>
          <p:cNvSpPr txBox="1"/>
          <p:nvPr/>
        </p:nvSpPr>
        <p:spPr>
          <a:xfrm>
            <a:off x="9043882" y="1432841"/>
            <a:ext cx="2748643" cy="923330"/>
          </a:xfrm>
          <a:prstGeom prst="rect">
            <a:avLst/>
          </a:prstGeom>
          <a:solidFill>
            <a:srgbClr val="D883FF"/>
          </a:solidFill>
          <a:ln>
            <a:solidFill>
              <a:srgbClr val="D883FF"/>
            </a:solidFill>
          </a:ln>
        </p:spPr>
        <p:txBody>
          <a:bodyPr wrap="square" rtlCol="0">
            <a:spAutoFit/>
          </a:bodyPr>
          <a:lstStyle/>
          <a:p>
            <a:pPr algn="ctr"/>
            <a:r>
              <a:rPr lang="en-GB">
                <a:latin typeface="OpenDyslexicAlta" pitchFamily="2" charset="77"/>
                <a:ea typeface="OpenDyslexic" charset="0"/>
                <a:cs typeface="OpenDyslexic" charset="0"/>
              </a:rPr>
              <a:t>Complete the grid by filling in the missing letters. </a:t>
            </a:r>
          </a:p>
        </p:txBody>
      </p:sp>
    </p:spTree>
    <p:extLst>
      <p:ext uri="{BB962C8B-B14F-4D97-AF65-F5344CB8AC3E}">
        <p14:creationId xmlns:p14="http://schemas.microsoft.com/office/powerpoint/2010/main" val="310335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18779</TotalTime>
  <Words>3121</Words>
  <Application>Microsoft Office PowerPoint</Application>
  <PresentationFormat>Custom</PresentationFormat>
  <Paragraphs>818</Paragraphs>
  <Slides>30</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OpenDyslexicAlta</vt:lpstr>
      <vt:lpstr>Calibri</vt:lpstr>
      <vt:lpstr>Muli</vt:lpstr>
      <vt:lpstr>Mangal</vt:lpstr>
      <vt:lpstr>Cookies</vt:lpstr>
      <vt:lpstr>OpenDyslexic</vt:lpstr>
      <vt:lpstr>Office Theme</vt:lpstr>
      <vt:lpstr>PowerPoint Presentation</vt:lpstr>
      <vt:lpstr>Spelling lists – Stage 5</vt:lpstr>
      <vt:lpstr>PowerPoint Presentation</vt:lpstr>
      <vt:lpstr>PowerPoint Presentation</vt:lpstr>
      <vt:lpstr>Look at the endings of these words, can you spot a pattern?   Think about the root words. Are there exception words that don’t fit the pattern?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Put these words into groups</vt:lpstr>
      <vt:lpstr>Put these words into groups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David Adfield</cp:lastModifiedBy>
  <cp:revision>341</cp:revision>
  <cp:lastPrinted>2020-03-16T08:22:58Z</cp:lastPrinted>
  <dcterms:created xsi:type="dcterms:W3CDTF">2018-08-06T08:16:18Z</dcterms:created>
  <dcterms:modified xsi:type="dcterms:W3CDTF">2020-10-27T15:07:47Z</dcterms:modified>
</cp:coreProperties>
</file>