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  <p:sldMasterId id="2147483678" r:id="rId5"/>
  </p:sldMasterIdLst>
  <p:notesMasterIdLst>
    <p:notesMasterId r:id="rId19"/>
  </p:notesMasterIdLst>
  <p:sldIdLst>
    <p:sldId id="506" r:id="rId6"/>
    <p:sldId id="554" r:id="rId7"/>
    <p:sldId id="555" r:id="rId8"/>
    <p:sldId id="556" r:id="rId9"/>
    <p:sldId id="281" r:id="rId10"/>
    <p:sldId id="282" r:id="rId11"/>
    <p:sldId id="283" r:id="rId12"/>
    <p:sldId id="284" r:id="rId13"/>
    <p:sldId id="548" r:id="rId14"/>
    <p:sldId id="549" r:id="rId15"/>
    <p:sldId id="542" r:id="rId16"/>
    <p:sldId id="285" r:id="rId17"/>
    <p:sldId id="47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852135D-AE1F-46BC-8709-C991EDBD8336}">
          <p14:sldIdLst>
            <p14:sldId id="506"/>
            <p14:sldId id="554"/>
            <p14:sldId id="555"/>
            <p14:sldId id="556"/>
            <p14:sldId id="281"/>
            <p14:sldId id="282"/>
            <p14:sldId id="283"/>
            <p14:sldId id="284"/>
            <p14:sldId id="548"/>
            <p14:sldId id="549"/>
            <p14:sldId id="542"/>
            <p14:sldId id="285"/>
            <p14:sldId id="477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nna Cole" initials="DC" lastIdx="27" clrIdx="0">
    <p:extLst/>
  </p:cmAuthor>
  <p:cmAuthor id="2" name="Elizabeth Lambert" initials="EL" lastIdx="1" clrIdx="1">
    <p:extLst/>
  </p:cmAuthor>
  <p:cmAuthor id="3" name="Jonathan East" initials="JE" lastIdx="16" clrIdx="2">
    <p:extLst/>
  </p:cmAuthor>
  <p:cmAuthor id="4" name="Gwen Tresidder" initials="GT" lastIdx="29" clrIdx="3">
    <p:extLst/>
  </p:cmAuthor>
  <p:cmAuthor id="5" name="Andrew Young" initials="AY" lastIdx="3" clrIdx="4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5D4"/>
    <a:srgbClr val="327473"/>
    <a:srgbClr val="E5F3F2"/>
    <a:srgbClr val="CDE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E1227C-573E-404F-B2A1-CA4D428A6EC5}" v="46" dt="2021-10-07T12:43:05.4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74115" autoAdjust="0"/>
  </p:normalViewPr>
  <p:slideViewPr>
    <p:cSldViewPr snapToGrid="0" showGuides="1">
      <p:cViewPr>
        <p:scale>
          <a:sx n="69" d="100"/>
          <a:sy n="69" d="100"/>
        </p:scale>
        <p:origin x="-1147" y="-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112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4EFC8-8799-4F4C-8315-F132E4ECEA7D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25CF7-397B-40E2-885F-DC75A9265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1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825CF7-397B-40E2-885F-DC75A9265B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69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825CF7-397B-40E2-885F-DC75A9265B3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324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825CF7-397B-40E2-885F-DC75A9265B3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073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 mass of a mother bear is </a:t>
            </a:r>
            <a:r>
              <a:rPr lang="en-GB" i="1" u="sng" dirty="0"/>
              <a:t>four times</a:t>
            </a:r>
            <a:r>
              <a:rPr lang="en-GB" i="1" u="none" dirty="0"/>
              <a:t> </a:t>
            </a:r>
            <a:r>
              <a:rPr lang="en-GB" i="1" dirty="0"/>
              <a:t>the mass of her cub.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702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 mass of a bear cub is </a:t>
            </a:r>
            <a:r>
              <a:rPr lang="en-GB" i="1" u="sng" dirty="0"/>
              <a:t>one quarter</a:t>
            </a:r>
            <a:r>
              <a:rPr lang="en-GB" i="1" u="none" dirty="0"/>
              <a:t> </a:t>
            </a:r>
            <a:r>
              <a:rPr lang="en-GB" i="1" dirty="0"/>
              <a:t>the mass of his mother.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374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 volume of orange juice is </a:t>
            </a:r>
            <a:r>
              <a:rPr lang="en-GB" i="1" u="sng" dirty="0"/>
              <a:t>three times</a:t>
            </a:r>
            <a:r>
              <a:rPr lang="en-GB" i="1" dirty="0"/>
              <a:t> the volume of cranberry juice.</a:t>
            </a:r>
          </a:p>
          <a:p>
            <a:r>
              <a:rPr lang="en-GB" i="1" dirty="0"/>
              <a:t>The volume of cranberry juice is </a:t>
            </a:r>
            <a:r>
              <a:rPr lang="en-GB" i="1" u="sng" dirty="0"/>
              <a:t>one third</a:t>
            </a:r>
            <a:r>
              <a:rPr lang="en-GB" i="1" dirty="0"/>
              <a:t> the volume of orange juice.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588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 weight of the sugar is </a:t>
            </a:r>
            <a:r>
              <a:rPr lang="en-GB" i="1" u="sng" dirty="0"/>
              <a:t>two times/twice/double</a:t>
            </a:r>
            <a:r>
              <a:rPr lang="en-GB" i="1" dirty="0"/>
              <a:t> the weight of the butter. </a:t>
            </a:r>
          </a:p>
          <a:p>
            <a:r>
              <a:rPr lang="en-GB" i="1" dirty="0"/>
              <a:t>How much does the sugar weigh?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597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 volume of orange juice is </a:t>
            </a:r>
            <a:r>
              <a:rPr lang="en-GB" i="1" u="sng" dirty="0"/>
              <a:t>three times</a:t>
            </a:r>
            <a:r>
              <a:rPr lang="en-GB" i="1" dirty="0"/>
              <a:t> the volume of cranberry juice.</a:t>
            </a:r>
          </a:p>
          <a:p>
            <a:r>
              <a:rPr lang="en-GB" i="1" dirty="0"/>
              <a:t>The volume of cranberry juice is </a:t>
            </a:r>
            <a:r>
              <a:rPr lang="en-GB" i="1" u="sng" dirty="0"/>
              <a:t>one third</a:t>
            </a:r>
            <a:r>
              <a:rPr lang="en-GB" i="1" dirty="0"/>
              <a:t> the volume of orange juice.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588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 weight of the sugar is </a:t>
            </a:r>
            <a:r>
              <a:rPr lang="en-GB" i="1" u="sng" dirty="0"/>
              <a:t>two times/twice/double</a:t>
            </a:r>
            <a:r>
              <a:rPr lang="en-GB" i="1" dirty="0"/>
              <a:t> the weight of the butter. </a:t>
            </a:r>
          </a:p>
          <a:p>
            <a:r>
              <a:rPr lang="en-GB" i="1" dirty="0"/>
              <a:t>How much does the sugar weigh?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597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5477B08E-F819-4255-AC4F-EF53476C5F7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05371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825CF7-397B-40E2-885F-DC75A9265B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862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8345" y="-157162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6A0D527-99F6-4C25-B867-E6C473316230}"/>
              </a:ext>
            </a:extLst>
          </p:cNvPr>
          <p:cNvSpPr txBox="1"/>
          <p:nvPr userDrawn="1"/>
        </p:nvSpPr>
        <p:spPr>
          <a:xfrm>
            <a:off x="609595" y="473827"/>
            <a:ext cx="5557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200" b="1" kern="1200" dirty="0">
                <a:solidFill>
                  <a:srgbClr val="FBF5D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Curriculum Prioritisation for Primary Maths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="" xmlns:a16="http://schemas.microsoft.com/office/drawing/2014/main" id="{D3AA9D4F-8E41-47F9-A6BB-0AF636DA0770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C602C34-F685-413D-92B3-920B5E843FF0}"/>
              </a:ext>
            </a:extLst>
          </p:cNvPr>
          <p:cNvSpPr txBox="1"/>
          <p:nvPr userDrawn="1"/>
        </p:nvSpPr>
        <p:spPr>
          <a:xfrm>
            <a:off x="609593" y="707820"/>
            <a:ext cx="617220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i="0" dirty="0">
                <a:solidFill>
                  <a:srgbClr val="FBF5D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term-by-term framework to support planning and teaching</a:t>
            </a:r>
            <a:endParaRPr lang="en-GB" sz="1100" b="1" dirty="0">
              <a:solidFill>
                <a:srgbClr val="FBF5D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57031D2-8649-4B2E-BCAE-8A353FB07BDF}"/>
              </a:ext>
            </a:extLst>
          </p:cNvPr>
          <p:cNvSpPr txBox="1"/>
          <p:nvPr userDrawn="1"/>
        </p:nvSpPr>
        <p:spPr>
          <a:xfrm>
            <a:off x="699935" y="5435711"/>
            <a:ext cx="19601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2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Summer 2021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645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141663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=""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1" y="5842800"/>
            <a:ext cx="649771" cy="594000"/>
          </a:xfrm>
          <a:prstGeom prst="rect">
            <a:avLst/>
          </a:prstGeom>
        </p:spPr>
      </p:pic>
      <p:sp>
        <p:nvSpPr>
          <p:cNvPr id="8" name="Footer Placeholder 9">
            <a:extLst>
              <a:ext uri="{FF2B5EF4-FFF2-40B4-BE49-F238E27FC236}">
                <a16:creationId xmlns="" xmlns:a16="http://schemas.microsoft.com/office/drawing/2014/main" id="{E8E35F7C-59D1-4344-B45A-A3380FD02D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" y="6356352"/>
            <a:ext cx="12191999" cy="365125"/>
          </a:xfrm>
        </p:spPr>
        <p:txBody>
          <a:bodyPr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</p:spTree>
    <p:extLst>
      <p:ext uri="{BB962C8B-B14F-4D97-AF65-F5344CB8AC3E}">
        <p14:creationId xmlns:p14="http://schemas.microsoft.com/office/powerpoint/2010/main" val="18829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141663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=""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1" y="5842800"/>
            <a:ext cx="649771" cy="594000"/>
          </a:xfrm>
          <a:prstGeom prst="rect">
            <a:avLst/>
          </a:prstGeom>
        </p:spPr>
      </p:pic>
      <p:sp>
        <p:nvSpPr>
          <p:cNvPr id="8" name="Footer Placeholder 9">
            <a:extLst>
              <a:ext uri="{FF2B5EF4-FFF2-40B4-BE49-F238E27FC236}">
                <a16:creationId xmlns="" xmlns:a16="http://schemas.microsoft.com/office/drawing/2014/main" id="{E8E35F7C-59D1-4344-B45A-A3380FD02D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" y="6356352"/>
            <a:ext cx="12191999" cy="365125"/>
          </a:xfrm>
        </p:spPr>
        <p:txBody>
          <a:bodyPr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</p:spTree>
    <p:extLst>
      <p:ext uri="{BB962C8B-B14F-4D97-AF65-F5344CB8AC3E}">
        <p14:creationId xmlns:p14="http://schemas.microsoft.com/office/powerpoint/2010/main" val="302719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141663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=""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1" y="5842800"/>
            <a:ext cx="649771" cy="594000"/>
          </a:xfrm>
          <a:prstGeom prst="rect">
            <a:avLst/>
          </a:prstGeom>
        </p:spPr>
      </p:pic>
      <p:sp>
        <p:nvSpPr>
          <p:cNvPr id="8" name="Footer Placeholder 9">
            <a:extLst>
              <a:ext uri="{FF2B5EF4-FFF2-40B4-BE49-F238E27FC236}">
                <a16:creationId xmlns="" xmlns:a16="http://schemas.microsoft.com/office/drawing/2014/main" id="{E8E35F7C-59D1-4344-B45A-A3380FD02D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" y="6356352"/>
            <a:ext cx="12191999" cy="365125"/>
          </a:xfrm>
        </p:spPr>
        <p:txBody>
          <a:bodyPr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  <p:graphicFrame>
        <p:nvGraphicFramePr>
          <p:cNvPr id="5" name="Table 10">
            <a:extLst>
              <a:ext uri="{FF2B5EF4-FFF2-40B4-BE49-F238E27FC236}">
                <a16:creationId xmlns="" xmlns:a16="http://schemas.microsoft.com/office/drawing/2014/main" id="{8703DAC1-0D09-4FCA-8F8E-26F6D721539C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206897055"/>
              </p:ext>
            </p:extLst>
          </p:nvPr>
        </p:nvGraphicFramePr>
        <p:xfrm>
          <a:off x="594008" y="1097547"/>
          <a:ext cx="11140162" cy="1978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40162">
                  <a:extLst>
                    <a:ext uri="{9D8B030D-6E8A-4147-A177-3AD203B41FA5}">
                      <a16:colId xmlns="" xmlns:a16="http://schemas.microsoft.com/office/drawing/2014/main" val="1060325041"/>
                    </a:ext>
                  </a:extLst>
                </a:gridCol>
              </a:tblGrid>
              <a:tr h="519980">
                <a:tc>
                  <a:txBody>
                    <a:bodyPr/>
                    <a:lstStyle/>
                    <a:p>
                      <a:pPr algn="l"/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32747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28509842"/>
                  </a:ext>
                </a:extLst>
              </a:tr>
              <a:tr h="1458182"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0628804"/>
                  </a:ext>
                </a:extLst>
              </a:tr>
            </a:tbl>
          </a:graphicData>
        </a:graphic>
      </p:graphicFrame>
      <p:sp>
        <p:nvSpPr>
          <p:cNvPr id="13" name="Text Placeholder 12">
            <a:extLst>
              <a:ext uri="{FF2B5EF4-FFF2-40B4-BE49-F238E27FC236}">
                <a16:creationId xmlns="" xmlns:a16="http://schemas.microsoft.com/office/drawing/2014/main" id="{0396C834-C60B-4D4B-9CE7-C48E02B24E9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8268" y="1789115"/>
            <a:ext cx="10653945" cy="7842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="" xmlns:a16="http://schemas.microsoft.com/office/drawing/2014/main" id="{F32E35AE-674A-4CFB-A6EA-9851D79117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268" y="1189038"/>
            <a:ext cx="10653945" cy="315912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9153B39E-7C33-4C5E-BBB2-AE7BBB524528}"/>
              </a:ext>
            </a:extLst>
          </p:cNvPr>
          <p:cNvSpPr txBox="1"/>
          <p:nvPr userDrawn="1"/>
        </p:nvSpPr>
        <p:spPr>
          <a:xfrm>
            <a:off x="594008" y="3486800"/>
            <a:ext cx="11140161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following slides have been collated to support the teaching of this outcome.</a:t>
            </a:r>
            <a:endParaRPr lang="en-GB" kern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="" xmlns:a16="http://schemas.microsoft.com/office/drawing/2014/main" id="{DA156B4A-F0F3-4E38-A0C7-379476798F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3726" y="233363"/>
            <a:ext cx="11141074" cy="3937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334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141663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9" y="246063"/>
            <a:ext cx="11140162" cy="42617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=""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1" y="5842800"/>
            <a:ext cx="649771" cy="594000"/>
          </a:xfrm>
          <a:prstGeom prst="rect">
            <a:avLst/>
          </a:prstGeom>
        </p:spPr>
      </p:pic>
      <p:sp>
        <p:nvSpPr>
          <p:cNvPr id="8" name="Footer Placeholder 9">
            <a:extLst>
              <a:ext uri="{FF2B5EF4-FFF2-40B4-BE49-F238E27FC236}">
                <a16:creationId xmlns="" xmlns:a16="http://schemas.microsoft.com/office/drawing/2014/main" id="{E8E35F7C-59D1-4344-B45A-A3380FD02D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" y="6356352"/>
            <a:ext cx="12191999" cy="365125"/>
          </a:xfrm>
        </p:spPr>
        <p:txBody>
          <a:bodyPr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="" xmlns:a16="http://schemas.microsoft.com/office/drawing/2014/main" id="{9B5E70AC-97E0-4B9F-B2F7-C3D62444AE8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4009" y="1039020"/>
            <a:ext cx="3395663" cy="4779963"/>
          </a:xfrm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50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2182" y="-157162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>
            <a:extLst>
              <a:ext uri="{FF2B5EF4-FFF2-40B4-BE49-F238E27FC236}">
                <a16:creationId xmlns="" xmlns:a16="http://schemas.microsoft.com/office/drawing/2014/main" id="{D3AA9D4F-8E41-47F9-A6BB-0AF636DA0770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A3742DC-69C4-4F77-88B0-BC9AA167A183}"/>
              </a:ext>
            </a:extLst>
          </p:cNvPr>
          <p:cNvSpPr txBox="1"/>
          <p:nvPr userDrawn="1"/>
        </p:nvSpPr>
        <p:spPr>
          <a:xfrm>
            <a:off x="609593" y="1737534"/>
            <a:ext cx="6220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ncetm.org.uk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0A1553F0-5310-40B6-862E-E108F136F4E5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C7EAB1C-AC38-4D05-ABAC-DDDBF36A7F1B}"/>
              </a:ext>
            </a:extLst>
          </p:cNvPr>
          <p:cNvSpPr txBox="1"/>
          <p:nvPr userDrawn="1"/>
        </p:nvSpPr>
        <p:spPr>
          <a:xfrm>
            <a:off x="699935" y="5435711"/>
            <a:ext cx="19601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2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Summer 2021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6B7A6AA-0784-4D20-870B-744E2DBBF2B5}"/>
              </a:ext>
            </a:extLst>
          </p:cNvPr>
          <p:cNvSpPr txBox="1"/>
          <p:nvPr userDrawn="1"/>
        </p:nvSpPr>
        <p:spPr>
          <a:xfrm>
            <a:off x="609595" y="481366"/>
            <a:ext cx="5557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200" b="1" kern="1200" dirty="0">
                <a:solidFill>
                  <a:srgbClr val="FBF5D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Curriculum Prioritisation for Primary Maths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EC4B950-A61F-4437-AC63-6DD156086E7C}"/>
              </a:ext>
            </a:extLst>
          </p:cNvPr>
          <p:cNvSpPr txBox="1"/>
          <p:nvPr userDrawn="1"/>
        </p:nvSpPr>
        <p:spPr>
          <a:xfrm>
            <a:off x="609593" y="705834"/>
            <a:ext cx="617220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i="0" dirty="0">
                <a:solidFill>
                  <a:srgbClr val="FBF5D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term-by-term framework to support planning and teaching</a:t>
            </a:r>
            <a:endParaRPr lang="en-GB" sz="1100" b="1" dirty="0">
              <a:solidFill>
                <a:srgbClr val="FBF5D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849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1511F86-0498-45AC-91EB-811F623B6D9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47484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/>
          <a:lstStyle>
            <a:lvl1pPr>
              <a:defRPr>
                <a:solidFill>
                  <a:srgbClr val="585858"/>
                </a:solidFill>
              </a:defRPr>
            </a:lvl1pPr>
            <a:lvl2pPr marL="557199" indent="-214308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2pPr>
            <a:lvl3pPr marL="857228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3pPr>
            <a:lvl4pPr marL="1200120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4pPr>
            <a:lvl5pPr marL="1543012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7">
            <a:extLst>
              <a:ext uri="{FF2B5EF4-FFF2-40B4-BE49-F238E27FC236}">
                <a16:creationId xmlns=""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GB"/>
              <a:t>Curriculum Prioritisation for Primary Maths</a:t>
            </a:r>
            <a:endParaRPr lang="en-GB" dirty="0"/>
          </a:p>
        </p:txBody>
      </p:sp>
      <p:sp>
        <p:nvSpPr>
          <p:cNvPr id="8" name="Rectangle 8">
            <a:extLst>
              <a:ext uri="{FF2B5EF4-FFF2-40B4-BE49-F238E27FC236}">
                <a16:creationId xmlns=""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644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016215" y="6500876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2017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3035" y="6487843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12192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en-US" dirty="0"/>
              <a:t>Short Segment Title – Steps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221618" y="6487842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Autumn 2017 pilot</a:t>
            </a:r>
          </a:p>
        </p:txBody>
      </p:sp>
    </p:spTree>
    <p:extLst>
      <p:ext uri="{BB962C8B-B14F-4D97-AF65-F5344CB8AC3E}">
        <p14:creationId xmlns:p14="http://schemas.microsoft.com/office/powerpoint/2010/main" val="246994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1749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4D359243-BC76-47BD-8772-C08CAEE51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8" y="301625"/>
            <a:ext cx="1074436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7E1ECB2-930A-4226-90F7-B3EB6759D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8" y="1556795"/>
            <a:ext cx="10744363" cy="44973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C22EAE8-1007-48BC-A80E-FDEE657EA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0" y="6356352"/>
            <a:ext cx="1219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Curriculum Prioritisation for Primary Maths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39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75" r:id="rId3"/>
    <p:sldLayoutId id="2147483676" r:id="rId4"/>
    <p:sldLayoutId id="2147483674" r:id="rId5"/>
    <p:sldLayoutId id="2147483668" r:id="rId6"/>
    <p:sldLayoutId id="2147483663" r:id="rId7"/>
    <p:sldLayoutId id="2147483677" r:id="rId8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rgbClr val="58585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844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media/xega5ms1/ncetm_spine2_segment17_y4.pdf#page=17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eg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68BEBBBA-AD76-4C47-8E44-81D4F8483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  <p:sp>
        <p:nvSpPr>
          <p:cNvPr id="5" name="Content Placeholder 10">
            <a:extLst>
              <a:ext uri="{FF2B5EF4-FFF2-40B4-BE49-F238E27FC236}">
                <a16:creationId xmlns="" xmlns:a16="http://schemas.microsoft.com/office/drawing/2014/main" id="{A4191577-7FB3-44A1-AC26-B90834750BC8}"/>
              </a:ext>
            </a:extLst>
          </p:cNvPr>
          <p:cNvSpPr txBox="1">
            <a:spLocks/>
          </p:cNvSpPr>
          <p:nvPr/>
        </p:nvSpPr>
        <p:spPr>
          <a:xfrm>
            <a:off x="594008" y="845822"/>
            <a:ext cx="11140162" cy="3208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Clr>
                <a:srgbClr val="585858"/>
              </a:buClr>
            </a:pPr>
            <a:r>
              <a:rPr lang="en-GB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The links below take you to the starting slide of each learning outcome.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037BAE3D-75EB-48DC-9322-F1A247F8A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136190"/>
              </p:ext>
            </p:extLst>
          </p:nvPr>
        </p:nvGraphicFramePr>
        <p:xfrm>
          <a:off x="594009" y="1535029"/>
          <a:ext cx="10712127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630">
                  <a:extLst>
                    <a:ext uri="{9D8B030D-6E8A-4147-A177-3AD203B41FA5}">
                      <a16:colId xmlns="" xmlns:a16="http://schemas.microsoft.com/office/drawing/2014/main" val="507789682"/>
                    </a:ext>
                  </a:extLst>
                </a:gridCol>
                <a:gridCol w="9782497">
                  <a:extLst>
                    <a:ext uri="{9D8B030D-6E8A-4147-A177-3AD203B41FA5}">
                      <a16:colId xmlns="" xmlns:a16="http://schemas.microsoft.com/office/drawing/2014/main" val="11821147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3" action="ppaction://hlinksldjump"/>
                        </a:rPr>
                        <a:t>Pupils explain what area is and can measure using counting as a strategy (I)</a:t>
                      </a:r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14327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explain what area is and can measure using counting as a strategy (II)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86604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explain how to make different shapes with the same area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6485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explain how to compare the area of different shapes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5461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measure the area of flat shapes area using square centimetres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07959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85858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measure the area of flat shapes area using square metres</a:t>
                      </a:r>
                      <a:endParaRPr lang="en-GB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93098274"/>
                  </a:ext>
                </a:extLst>
              </a:tr>
            </a:tbl>
          </a:graphicData>
        </a:graphic>
      </p:graphicFrame>
      <p:sp>
        <p:nvSpPr>
          <p:cNvPr id="7" name="Action Button: Return 6">
            <a:hlinkClick r:id="rId4" action="ppaction://hlinksldjump" highlightClick="1"/>
            <a:extLst>
              <a:ext uri="{FF2B5EF4-FFF2-40B4-BE49-F238E27FC236}">
                <a16:creationId xmlns="" xmlns:a16="http://schemas.microsoft.com/office/drawing/2014/main" id="{2570C625-E476-4A8C-BF3D-99D1E479925B}"/>
              </a:ext>
            </a:extLst>
          </p:cNvPr>
          <p:cNvSpPr/>
          <p:nvPr/>
        </p:nvSpPr>
        <p:spPr>
          <a:xfrm>
            <a:off x="525865" y="4639862"/>
            <a:ext cx="360000" cy="360000"/>
          </a:xfrm>
          <a:prstGeom prst="actionButtonReturn">
            <a:avLst/>
          </a:prstGeom>
          <a:solidFill>
            <a:srgbClr val="32747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endParaRPr lang="en-GB" sz="1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EE4455-BFAA-47B1-A1C6-8DC3C9CE865C}"/>
              </a:ext>
            </a:extLst>
          </p:cNvPr>
          <p:cNvSpPr txBox="1"/>
          <p:nvPr/>
        </p:nvSpPr>
        <p:spPr>
          <a:xfrm>
            <a:off x="954007" y="4538199"/>
            <a:ext cx="10352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the arrow button to return to this Contents slide.</a:t>
            </a:r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EB238C35-3C03-4D16-99F1-BBF34DEA372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94009" y="246063"/>
            <a:ext cx="11140162" cy="42617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97351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68BEBBBA-AD76-4C47-8E44-81D4F8483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  <p:sp>
        <p:nvSpPr>
          <p:cNvPr id="5" name="Content Placeholder 10">
            <a:extLst>
              <a:ext uri="{FF2B5EF4-FFF2-40B4-BE49-F238E27FC236}">
                <a16:creationId xmlns="" xmlns:a16="http://schemas.microsoft.com/office/drawing/2014/main" id="{A4191577-7FB3-44A1-AC26-B90834750BC8}"/>
              </a:ext>
            </a:extLst>
          </p:cNvPr>
          <p:cNvSpPr txBox="1">
            <a:spLocks/>
          </p:cNvSpPr>
          <p:nvPr/>
        </p:nvSpPr>
        <p:spPr>
          <a:xfrm>
            <a:off x="594008" y="845822"/>
            <a:ext cx="11140162" cy="3208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Clr>
                <a:srgbClr val="585858"/>
              </a:buClr>
            </a:pPr>
            <a:r>
              <a:rPr lang="en-GB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The links below take you to the starting slide of each learning outcome.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037BAE3D-75EB-48DC-9322-F1A247F8A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83624"/>
              </p:ext>
            </p:extLst>
          </p:nvPr>
        </p:nvGraphicFramePr>
        <p:xfrm>
          <a:off x="594009" y="1535029"/>
          <a:ext cx="10712127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630">
                  <a:extLst>
                    <a:ext uri="{9D8B030D-6E8A-4147-A177-3AD203B41FA5}">
                      <a16:colId xmlns="" xmlns:a16="http://schemas.microsoft.com/office/drawing/2014/main" val="507789682"/>
                    </a:ext>
                  </a:extLst>
                </a:gridCol>
                <a:gridCol w="9782497">
                  <a:extLst>
                    <a:ext uri="{9D8B030D-6E8A-4147-A177-3AD203B41FA5}">
                      <a16:colId xmlns="" xmlns:a16="http://schemas.microsoft.com/office/drawing/2014/main" val="11821147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calculate the area of a rectangle using multiplication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14327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calculate the area of rectilinear shapes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86604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use their knowledge of area to solve problems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6485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compare and describe lengths by using their knowledge of  multiplication 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5461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use their knowledge of multiplication to solve comparison and change problems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07959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85858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compare and describe lengths by using their knowledge of division</a:t>
                      </a:r>
                      <a:endParaRPr lang="en-GB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93098274"/>
                  </a:ext>
                </a:extLst>
              </a:tr>
            </a:tbl>
          </a:graphicData>
        </a:graphic>
      </p:graphicFrame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="" xmlns:a16="http://schemas.microsoft.com/office/drawing/2014/main" id="{2570C625-E476-4A8C-BF3D-99D1E479925B}"/>
              </a:ext>
            </a:extLst>
          </p:cNvPr>
          <p:cNvSpPr/>
          <p:nvPr/>
        </p:nvSpPr>
        <p:spPr>
          <a:xfrm>
            <a:off x="508798" y="5179006"/>
            <a:ext cx="360000" cy="360000"/>
          </a:xfrm>
          <a:prstGeom prst="actionButtonReturn">
            <a:avLst/>
          </a:prstGeom>
          <a:solidFill>
            <a:srgbClr val="32747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endParaRPr lang="en-GB" sz="1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EE4455-BFAA-47B1-A1C6-8DC3C9CE865C}"/>
              </a:ext>
            </a:extLst>
          </p:cNvPr>
          <p:cNvSpPr txBox="1"/>
          <p:nvPr/>
        </p:nvSpPr>
        <p:spPr>
          <a:xfrm>
            <a:off x="988024" y="5092140"/>
            <a:ext cx="10352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the arrow button to return to this Contents slide.</a:t>
            </a:r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EB238C35-3C03-4D16-99F1-BBF34DEA372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94009" y="246063"/>
            <a:ext cx="11140162" cy="42617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98722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68BEBBBA-AD76-4C47-8E44-81D4F8483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Curriculum Prioritisation for Primary Maths</a:t>
            </a:r>
          </a:p>
        </p:txBody>
      </p:sp>
      <p:sp>
        <p:nvSpPr>
          <p:cNvPr id="5" name="Content Placeholder 10">
            <a:extLst>
              <a:ext uri="{FF2B5EF4-FFF2-40B4-BE49-F238E27FC236}">
                <a16:creationId xmlns="" xmlns:a16="http://schemas.microsoft.com/office/drawing/2014/main" id="{A4191577-7FB3-44A1-AC26-B90834750BC8}"/>
              </a:ext>
            </a:extLst>
          </p:cNvPr>
          <p:cNvSpPr txBox="1">
            <a:spLocks/>
          </p:cNvSpPr>
          <p:nvPr/>
        </p:nvSpPr>
        <p:spPr>
          <a:xfrm>
            <a:off x="594008" y="845822"/>
            <a:ext cx="11140162" cy="3208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Clr>
                <a:srgbClr val="585858"/>
              </a:buClr>
            </a:pPr>
            <a:r>
              <a:rPr lang="en-GB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The links below take you to the starting slide of each learning outcome.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037BAE3D-75EB-48DC-9322-F1A247F8A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749196"/>
              </p:ext>
            </p:extLst>
          </p:nvPr>
        </p:nvGraphicFramePr>
        <p:xfrm>
          <a:off x="594009" y="1535029"/>
          <a:ext cx="10712127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630">
                  <a:extLst>
                    <a:ext uri="{9D8B030D-6E8A-4147-A177-3AD203B41FA5}">
                      <a16:colId xmlns="" xmlns:a16="http://schemas.microsoft.com/office/drawing/2014/main" val="507789682"/>
                    </a:ext>
                  </a:extLst>
                </a:gridCol>
                <a:gridCol w="9782497">
                  <a:extLst>
                    <a:ext uri="{9D8B030D-6E8A-4147-A177-3AD203B41FA5}">
                      <a16:colId xmlns="" xmlns:a16="http://schemas.microsoft.com/office/drawing/2014/main" val="11821147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use their knowledge of division to solve comparison and change problems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14327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compare and describe measurements by using their knowledge of multiplication and division (mass/capacity/time) (I)</a:t>
                      </a:r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86604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compare and describe measurements by using their knowledge of multiplication and division (mass/capacity/time) (II)</a:t>
                      </a:r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6485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describe the changes in measurements using their knowledge of multiplication and division 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5461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Pupils use their knowledge of multiplication and division to solve comparison and change problems</a:t>
                      </a:r>
                      <a:endParaRPr lang="en-GB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07959847"/>
                  </a:ext>
                </a:extLst>
              </a:tr>
            </a:tbl>
          </a:graphicData>
        </a:graphic>
      </p:graphicFrame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="" xmlns:a16="http://schemas.microsoft.com/office/drawing/2014/main" id="{2570C625-E476-4A8C-BF3D-99D1E479925B}"/>
              </a:ext>
            </a:extLst>
          </p:cNvPr>
          <p:cNvSpPr/>
          <p:nvPr/>
        </p:nvSpPr>
        <p:spPr>
          <a:xfrm>
            <a:off x="594007" y="5417258"/>
            <a:ext cx="360000" cy="360000"/>
          </a:xfrm>
          <a:prstGeom prst="actionButtonReturn">
            <a:avLst/>
          </a:prstGeom>
          <a:solidFill>
            <a:srgbClr val="32747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endParaRPr lang="en-GB" sz="1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EE4455-BFAA-47B1-A1C6-8DC3C9CE865C}"/>
              </a:ext>
            </a:extLst>
          </p:cNvPr>
          <p:cNvSpPr txBox="1"/>
          <p:nvPr/>
        </p:nvSpPr>
        <p:spPr>
          <a:xfrm>
            <a:off x="1382043" y="5388490"/>
            <a:ext cx="10352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the arrow button to return to this Contents slide.</a:t>
            </a:r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EB238C35-3C03-4D16-99F1-BBF34DEA372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94009" y="246063"/>
            <a:ext cx="11140162" cy="42617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80490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E6CCF21D-BAD3-4B37-8E46-4ED6D89CF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94" y="1058915"/>
            <a:ext cx="11315157" cy="526130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=""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437527" y="219975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dirty="0">
                <a:solidFill>
                  <a:prstClr val="white"/>
                </a:solidFill>
                <a:latin typeface="Calibri" panose="020F0502020204030204"/>
              </a:rPr>
              <a:t>Week 12</a:t>
            </a:r>
            <a:r>
              <a:rPr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BF03304F-9898-3141-AE8A-D2F8C2FB98CE}"/>
              </a:ext>
            </a:extLst>
          </p:cNvPr>
          <p:cNvGrpSpPr/>
          <p:nvPr/>
        </p:nvGrpSpPr>
        <p:grpSpPr>
          <a:xfrm rot="21244343">
            <a:off x="6853743" y="1576594"/>
            <a:ext cx="2778004" cy="891604"/>
            <a:chOff x="5894988" y="1605208"/>
            <a:chExt cx="2257128" cy="891604"/>
          </a:xfrm>
        </p:grpSpPr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20164584-1FFF-F444-A2F7-B91865DDC6F5}"/>
                </a:ext>
              </a:extLst>
            </p:cNvPr>
            <p:cNvSpPr/>
            <p:nvPr/>
          </p:nvSpPr>
          <p:spPr>
            <a:xfrm>
              <a:off x="5894988" y="1716540"/>
              <a:ext cx="2138547" cy="7671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="" xmlns:a16="http://schemas.microsoft.com/office/drawing/2014/main" id="{3EACEFCA-1E21-E840-927F-23F9CD86C538}"/>
                </a:ext>
              </a:extLst>
            </p:cNvPr>
            <p:cNvSpPr/>
            <p:nvPr/>
          </p:nvSpPr>
          <p:spPr>
            <a:xfrm>
              <a:off x="5894988" y="1716540"/>
              <a:ext cx="180000" cy="18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="" xmlns:a16="http://schemas.microsoft.com/office/drawing/2014/main" id="{F78BF7F7-ACA4-1D45-A4CE-0F9B7A54FC7B}"/>
                </a:ext>
              </a:extLst>
            </p:cNvPr>
            <p:cNvSpPr/>
            <p:nvPr/>
          </p:nvSpPr>
          <p:spPr>
            <a:xfrm>
              <a:off x="5894988" y="2303701"/>
              <a:ext cx="180000" cy="18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02C529B9-FC0D-814F-BCCB-6894AB9B0AF2}"/>
                </a:ext>
              </a:extLst>
            </p:cNvPr>
            <p:cNvSpPr/>
            <p:nvPr/>
          </p:nvSpPr>
          <p:spPr>
            <a:xfrm>
              <a:off x="7853535" y="2303701"/>
              <a:ext cx="180000" cy="18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="" xmlns:a16="http://schemas.microsoft.com/office/drawing/2014/main" id="{EF680898-B112-BC4C-9909-0A049F19AD8C}"/>
                </a:ext>
              </a:extLst>
            </p:cNvPr>
            <p:cNvSpPr/>
            <p:nvPr/>
          </p:nvSpPr>
          <p:spPr>
            <a:xfrm>
              <a:off x="7853535" y="1716540"/>
              <a:ext cx="180000" cy="18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="" xmlns:a16="http://schemas.microsoft.com/office/drawing/2014/main" id="{A77FC76B-53B3-9C4D-AB69-5C9569C3C7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94988" y="1605208"/>
              <a:ext cx="2138547" cy="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="" xmlns:a16="http://schemas.microsoft.com/office/drawing/2014/main" id="{DDCA851D-02DB-4248-9A8F-2E241B9CD8DB}"/>
                </a:ext>
              </a:extLst>
            </p:cNvPr>
            <p:cNvCxnSpPr>
              <a:cxnSpLocks/>
            </p:cNvCxnSpPr>
            <p:nvPr/>
          </p:nvCxnSpPr>
          <p:spPr>
            <a:xfrm>
              <a:off x="8152116" y="1716540"/>
              <a:ext cx="0" cy="78027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5AD1172F-DFC4-2543-9466-89A2DC0E4100}"/>
              </a:ext>
            </a:extLst>
          </p:cNvPr>
          <p:cNvSpPr/>
          <p:nvPr/>
        </p:nvSpPr>
        <p:spPr>
          <a:xfrm>
            <a:off x="8693983" y="3085365"/>
            <a:ext cx="943754" cy="7668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31720D0E-DCCB-8648-821D-FE26971428C5}"/>
              </a:ext>
            </a:extLst>
          </p:cNvPr>
          <p:cNvSpPr/>
          <p:nvPr/>
        </p:nvSpPr>
        <p:spPr>
          <a:xfrm>
            <a:off x="8693983" y="3085365"/>
            <a:ext cx="221538" cy="18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603E8F5B-2473-2A48-88D3-FE5EB1DE0A65}"/>
              </a:ext>
            </a:extLst>
          </p:cNvPr>
          <p:cNvSpPr/>
          <p:nvPr/>
        </p:nvSpPr>
        <p:spPr>
          <a:xfrm>
            <a:off x="8693983" y="3672526"/>
            <a:ext cx="221538" cy="18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BBF8B704-6E13-FE44-AA77-DD26486365DF}"/>
              </a:ext>
            </a:extLst>
          </p:cNvPr>
          <p:cNvSpPr/>
          <p:nvPr/>
        </p:nvSpPr>
        <p:spPr>
          <a:xfrm>
            <a:off x="9416198" y="3672526"/>
            <a:ext cx="221538" cy="18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652EF0D0-5432-EF42-A246-8452BB510842}"/>
              </a:ext>
            </a:extLst>
          </p:cNvPr>
          <p:cNvSpPr/>
          <p:nvPr/>
        </p:nvSpPr>
        <p:spPr>
          <a:xfrm>
            <a:off x="9416198" y="3085365"/>
            <a:ext cx="221538" cy="18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="" xmlns:a16="http://schemas.microsoft.com/office/drawing/2014/main" id="{9F1B00B3-F4F2-134C-917E-0953BA88D131}"/>
              </a:ext>
            </a:extLst>
          </p:cNvPr>
          <p:cNvCxnSpPr>
            <a:cxnSpLocks/>
          </p:cNvCxnSpPr>
          <p:nvPr/>
        </p:nvCxnSpPr>
        <p:spPr>
          <a:xfrm>
            <a:off x="8570180" y="3072254"/>
            <a:ext cx="0" cy="78027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30098CA-3064-4CE5-B8A0-581AB8C03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4097" y="524006"/>
            <a:ext cx="3076402" cy="1609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77EF4FD8-5EE5-4CD7-95AA-4A1D679786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6941" y="1590470"/>
            <a:ext cx="2626197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A4A221DE-4486-4481-98AF-03E0BEFD0A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1" y="3548315"/>
            <a:ext cx="2055937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1458848-891D-414E-8C95-50F054EC16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4915" y="4504462"/>
            <a:ext cx="4757168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1994AA38-B156-462F-AC09-FE6547BE45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893" y="5486672"/>
            <a:ext cx="2363577" cy="8596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-42557"/>
            <a:ext cx="11902492" cy="959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u="sng" smtClean="0"/>
              <a:t>LO: Measures and Scaling</a:t>
            </a:r>
            <a:endParaRPr lang="en-GB" sz="4400" u="sng"/>
          </a:p>
        </p:txBody>
      </p:sp>
    </p:spTree>
    <p:extLst>
      <p:ext uri="{BB962C8B-B14F-4D97-AF65-F5344CB8AC3E}">
        <p14:creationId xmlns:p14="http://schemas.microsoft.com/office/powerpoint/2010/main" val="173886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90C55DC-5ABF-4C19-B228-692244C01723}"/>
              </a:ext>
            </a:extLst>
          </p:cNvPr>
          <p:cNvSpPr txBox="1"/>
          <p:nvPr/>
        </p:nvSpPr>
        <p:spPr bwMode="auto">
          <a:xfrm>
            <a:off x="6471445" y="5611057"/>
            <a:ext cx="699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100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B87A5DE-76D0-4BA3-8976-49183DE13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42" y="1082855"/>
            <a:ext cx="8014521" cy="407534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7E02361C-FDCF-4937-90D1-051144CDB5DD}"/>
              </a:ext>
            </a:extLst>
          </p:cNvPr>
          <p:cNvGrpSpPr/>
          <p:nvPr/>
        </p:nvGrpSpPr>
        <p:grpSpPr>
          <a:xfrm>
            <a:off x="7614447" y="3749654"/>
            <a:ext cx="1024569" cy="506777"/>
            <a:chOff x="6105685" y="3747111"/>
            <a:chExt cx="1024569" cy="506777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3E468DC1-3BE5-48F6-95FA-8E9C1E96D7F4}"/>
                </a:ext>
              </a:extLst>
            </p:cNvPr>
            <p:cNvSpPr/>
            <p:nvPr/>
          </p:nvSpPr>
          <p:spPr bwMode="auto">
            <a:xfrm>
              <a:off x="6286500" y="3787140"/>
              <a:ext cx="662940" cy="426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latin typeface="Arial" charset="0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31F31FB6-DC88-4189-9A40-B1944D5271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105685" y="3747111"/>
              <a:ext cx="1024569" cy="506777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51AFEBF2-ACE5-4F6F-A61E-C0B62BD054CB}"/>
              </a:ext>
            </a:extLst>
          </p:cNvPr>
          <p:cNvGrpSpPr/>
          <p:nvPr/>
        </p:nvGrpSpPr>
        <p:grpSpPr>
          <a:xfrm>
            <a:off x="4430867" y="5611054"/>
            <a:ext cx="3196709" cy="461666"/>
            <a:chOff x="2582675" y="5611054"/>
            <a:chExt cx="3196709" cy="461666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7FC66B51-BAAC-4CE1-88D8-B6AC052B8DDA}"/>
                </a:ext>
              </a:extLst>
            </p:cNvPr>
            <p:cNvSpPr txBox="1"/>
            <p:nvPr/>
          </p:nvSpPr>
          <p:spPr bwMode="auto">
            <a:xfrm>
              <a:off x="2582675" y="5611054"/>
              <a:ext cx="319670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25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kg  </a:t>
              </a:r>
              <a:r>
                <a:rPr lang="en-GB" sz="2400" b="1" dirty="0">
                  <a:latin typeface="Myriad Pro Semibold" charset="0"/>
                  <a:ea typeface="Myriad Pro Semibold" charset="0"/>
                  <a:cs typeface="Myriad Pro Semibold" charset="0"/>
                </a:rPr>
                <a:t>×  4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  =           kg</a:t>
              </a:r>
              <a:endParaRPr lang="en-GB" sz="2400" dirty="0">
                <a:solidFill>
                  <a:srgbClr val="C0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E5F78ABD-9671-44D9-AB13-3ABC11CE5E59}"/>
                </a:ext>
              </a:extLst>
            </p:cNvPr>
            <p:cNvSpPr/>
            <p:nvPr/>
          </p:nvSpPr>
          <p:spPr bwMode="auto">
            <a:xfrm>
              <a:off x="4624688" y="5611055"/>
              <a:ext cx="695567" cy="461665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962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9784041-3E4B-4792-BEA3-E9D2423408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88742" y="1082858"/>
            <a:ext cx="8014521" cy="407534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0CAB539A-8398-4E4F-A5A4-37A91A742DDA}"/>
              </a:ext>
            </a:extLst>
          </p:cNvPr>
          <p:cNvGrpSpPr/>
          <p:nvPr/>
        </p:nvGrpSpPr>
        <p:grpSpPr>
          <a:xfrm>
            <a:off x="4474947" y="5939240"/>
            <a:ext cx="3113353" cy="471625"/>
            <a:chOff x="2582675" y="5601095"/>
            <a:chExt cx="3113353" cy="471625"/>
          </a:xfrm>
        </p:grpSpPr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DE9FAD63-03B5-4CB6-81BB-DD5E0E71B147}"/>
                </a:ext>
              </a:extLst>
            </p:cNvPr>
            <p:cNvSpPr txBox="1"/>
            <p:nvPr/>
          </p:nvSpPr>
          <p:spPr bwMode="auto">
            <a:xfrm>
              <a:off x="2582675" y="5601095"/>
              <a:ext cx="311335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100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kg 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b="1" dirty="0">
                  <a:latin typeface="Myriad Pro Semibold" charset="0"/>
                  <a:ea typeface="Myriad Pro Semibold" charset="0"/>
                  <a:cs typeface="Myriad Pro Semibold" charset="0"/>
                </a:rPr>
                <a:t>÷ </a:t>
              </a:r>
              <a:r>
                <a:rPr lang="en-GB" sz="1200" b="1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b="1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b="1" dirty="0">
                  <a:latin typeface="Myriad Pro" panose="020B0503030403020204" pitchFamily="34" charset="0"/>
                  <a:ea typeface="Myriad Pro Semibold" charset="0"/>
                  <a:cs typeface="Myriad Pro Semibold" charset="0"/>
                </a:rPr>
                <a:t>4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  =        kg</a:t>
              </a:r>
              <a:endParaRPr lang="en-GB" sz="2400" dirty="0">
                <a:solidFill>
                  <a:srgbClr val="C0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378F41FC-3B15-463B-9FF8-60453C897298}"/>
                </a:ext>
              </a:extLst>
            </p:cNvPr>
            <p:cNvSpPr/>
            <p:nvPr/>
          </p:nvSpPr>
          <p:spPr bwMode="auto">
            <a:xfrm>
              <a:off x="4738988" y="5611055"/>
              <a:ext cx="460800" cy="461665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latin typeface="Arial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5FA7367-46A9-4AAA-9A42-091491FC3184}"/>
              </a:ext>
            </a:extLst>
          </p:cNvPr>
          <p:cNvSpPr txBox="1"/>
          <p:nvPr/>
        </p:nvSpPr>
        <p:spPr bwMode="auto">
          <a:xfrm>
            <a:off x="6597807" y="5949200"/>
            <a:ext cx="527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25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CC4DEE9B-2A07-45DA-901B-A0077ABA017C}"/>
              </a:ext>
            </a:extLst>
          </p:cNvPr>
          <p:cNvGrpSpPr/>
          <p:nvPr/>
        </p:nvGrpSpPr>
        <p:grpSpPr>
          <a:xfrm>
            <a:off x="3651251" y="3703933"/>
            <a:ext cx="923926" cy="506777"/>
            <a:chOff x="2127250" y="3747111"/>
            <a:chExt cx="923926" cy="506777"/>
          </a:xfrm>
        </p:grpSpPr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DF9E9B5E-93C6-4148-887C-ADCAF70E211D}"/>
                </a:ext>
              </a:extLst>
            </p:cNvPr>
            <p:cNvSpPr/>
            <p:nvPr/>
          </p:nvSpPr>
          <p:spPr bwMode="auto">
            <a:xfrm>
              <a:off x="2257743" y="3787139"/>
              <a:ext cx="662940" cy="426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latin typeface="Arial" charset="0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F995E7B4-9DE5-458A-BC5B-1282A48854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127250" y="3747111"/>
              <a:ext cx="923926" cy="506777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D35204A-7F3D-4FFF-B685-16CFB0E20C39}"/>
              </a:ext>
            </a:extLst>
          </p:cNvPr>
          <p:cNvSpPr txBox="1"/>
          <p:nvPr/>
        </p:nvSpPr>
        <p:spPr bwMode="auto">
          <a:xfrm>
            <a:off x="6583515" y="5335403"/>
            <a:ext cx="527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25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9DC78795-8C3E-4BE4-9A3E-50E5C337EA14}"/>
              </a:ext>
            </a:extLst>
          </p:cNvPr>
          <p:cNvSpPr/>
          <p:nvPr/>
        </p:nvSpPr>
        <p:spPr bwMode="auto">
          <a:xfrm>
            <a:off x="6616969" y="5345361"/>
            <a:ext cx="460800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latin typeface="Arial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01C56B8-7385-414B-8194-397430C5D731}"/>
              </a:ext>
            </a:extLst>
          </p:cNvPr>
          <p:cNvSpPr/>
          <p:nvPr/>
        </p:nvSpPr>
        <p:spPr>
          <a:xfrm>
            <a:off x="7082535" y="5334971"/>
            <a:ext cx="4026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kg</a:t>
            </a:r>
            <a:endParaRPr lang="en-GB" sz="2400" dirty="0">
              <a:latin typeface="Myriad Pro" panose="020B0503030403020204" pitchFamily="34" charset="0"/>
            </a:endParaRPr>
          </a:p>
        </p:txBody>
      </p:sp>
      <p:graphicFrame>
        <p:nvGraphicFramePr>
          <p:cNvPr id="17" name="Object 16">
            <a:extLst>
              <a:ext uri="{FF2B5EF4-FFF2-40B4-BE49-F238E27FC236}">
                <a16:creationId xmlns="" xmlns:a16="http://schemas.microsoft.com/office/drawing/2014/main" id="{4C88F160-6239-4F01-A2CB-F5C128CDD4E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81525" y="5200650"/>
          <a:ext cx="2108201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6" imgW="2108160" imgH="749160" progId="Equation.DSMT4">
                  <p:embed/>
                </p:oleObj>
              </mc:Choice>
              <mc:Fallback>
                <p:oleObj name="Equation" r:id="rId6" imgW="2108160" imgH="7491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="" xmlns:a16="http://schemas.microsoft.com/office/drawing/2014/main" id="{4C88F160-6239-4F01-A2CB-F5C128CDD4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81525" y="5200650"/>
                        <a:ext cx="2108201" cy="74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717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3:2</a:t>
            </a:r>
          </a:p>
        </p:txBody>
      </p:sp>
      <p:pic>
        <p:nvPicPr>
          <p:cNvPr id="7" name="Picture 6" descr="A picture containing device&#10;&#10;Description automatically generated">
            <a:extLst>
              <a:ext uri="{FF2B5EF4-FFF2-40B4-BE49-F238E27FC236}">
                <a16:creationId xmlns="" xmlns:a16="http://schemas.microsoft.com/office/drawing/2014/main" id="{B4E95570-C8C0-42E8-803E-A6F6316484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209" y="1215415"/>
            <a:ext cx="4090058" cy="5057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2FE0F35-CAAF-4968-B555-F8BF060DB5AD}"/>
              </a:ext>
            </a:extLst>
          </p:cNvPr>
          <p:cNvSpPr txBox="1"/>
          <p:nvPr/>
        </p:nvSpPr>
        <p:spPr bwMode="auto">
          <a:xfrm>
            <a:off x="6659349" y="3056237"/>
            <a:ext cx="28312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 </a:t>
            </a:r>
            <a:r>
              <a:rPr lang="en-GB" sz="2400" b="1" dirty="0">
                <a:latin typeface="Myriad Pro Semibold" charset="0"/>
                <a:ea typeface="Myriad Pro Semibold" charset="0"/>
                <a:cs typeface="Myriad Pro Semibold" charset="0"/>
              </a:rPr>
              <a:t>× </a:t>
            </a:r>
            <a:r>
              <a:rPr lang="en-GB" sz="2400" b="1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3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 = 450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2DF4504-4A62-4A38-AB9C-CA6E02049CA6}"/>
              </a:ext>
            </a:extLst>
          </p:cNvPr>
          <p:cNvSpPr txBox="1"/>
          <p:nvPr/>
        </p:nvSpPr>
        <p:spPr bwMode="auto">
          <a:xfrm>
            <a:off x="6659348" y="3970637"/>
            <a:ext cx="2820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450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 </a:t>
            </a:r>
            <a:r>
              <a:rPr lang="en-GB" sz="2400" b="1" dirty="0">
                <a:latin typeface="Myriad Pro Semibold" charset="0"/>
                <a:ea typeface="Myriad Pro Semibold" charset="0"/>
                <a:cs typeface="Myriad Pro Semibold" charset="0"/>
              </a:rPr>
              <a:t>÷ </a:t>
            </a:r>
            <a:r>
              <a:rPr lang="en-GB" sz="2400" b="1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3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 = 150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graphicFrame>
        <p:nvGraphicFramePr>
          <p:cNvPr id="17" name="Object 16">
            <a:extLst>
              <a:ext uri="{FF2B5EF4-FFF2-40B4-BE49-F238E27FC236}">
                <a16:creationId xmlns="" xmlns:a16="http://schemas.microsoft.com/office/drawing/2014/main" id="{15A80712-DCAF-46F4-89B4-CAB8A069E0A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90394" y="4719331"/>
          <a:ext cx="27813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Equation" r:id="rId5" imgW="2781000" imgH="749160" progId="Equation.DSMT4">
                  <p:embed/>
                </p:oleObj>
              </mc:Choice>
              <mc:Fallback>
                <p:oleObj name="Equation" r:id="rId5" imgW="2781000" imgH="7491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="" xmlns:a16="http://schemas.microsoft.com/office/drawing/2014/main" id="{15A80712-DCAF-46F4-89B4-CAB8A069E0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690394" y="4719331"/>
                        <a:ext cx="2781300" cy="74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769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="" xmlns:a16="http://schemas.microsoft.com/office/drawing/2014/main" id="{FC954A67-F447-4135-A52B-498F6AAC50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64"/>
          <a:stretch/>
        </p:blipFill>
        <p:spPr>
          <a:xfrm>
            <a:off x="2108192" y="2633721"/>
            <a:ext cx="7975614" cy="268123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07513CC-3221-4D25-99C7-556E605CA32B}"/>
              </a:ext>
            </a:extLst>
          </p:cNvPr>
          <p:cNvSpPr txBox="1"/>
          <p:nvPr/>
        </p:nvSpPr>
        <p:spPr bwMode="auto">
          <a:xfrm>
            <a:off x="3683354" y="1234691"/>
            <a:ext cx="48253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How much does the sugar weigh?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83DE1F6-F13F-4986-802F-1DA394BF66EE}"/>
              </a:ext>
            </a:extLst>
          </p:cNvPr>
          <p:cNvSpPr txBox="1"/>
          <p:nvPr/>
        </p:nvSpPr>
        <p:spPr bwMode="auto">
          <a:xfrm>
            <a:off x="3215377" y="4498591"/>
            <a:ext cx="914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500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F4175D9-EF5F-4994-B2F8-3A2FB834ECFA}"/>
              </a:ext>
            </a:extLst>
          </p:cNvPr>
          <p:cNvSpPr txBox="1"/>
          <p:nvPr/>
        </p:nvSpPr>
        <p:spPr bwMode="auto">
          <a:xfrm>
            <a:off x="8214267" y="4498591"/>
            <a:ext cx="570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?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96214EB-1C08-4B8D-BC96-7AC6FEAF1F0F}"/>
              </a:ext>
            </a:extLst>
          </p:cNvPr>
          <p:cNvSpPr txBox="1"/>
          <p:nvPr/>
        </p:nvSpPr>
        <p:spPr bwMode="auto">
          <a:xfrm>
            <a:off x="7956985" y="4498591"/>
            <a:ext cx="1085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1000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C435774-1C31-43A3-B489-31ED1A7D11B5}"/>
              </a:ext>
            </a:extLst>
          </p:cNvPr>
          <p:cNvSpPr txBox="1"/>
          <p:nvPr/>
        </p:nvSpPr>
        <p:spPr bwMode="auto">
          <a:xfrm>
            <a:off x="5638174" y="4559551"/>
            <a:ext cx="8851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b="1" dirty="0">
                <a:latin typeface="Myriad Pro Semibold" charset="0"/>
                <a:ea typeface="Myriad Pro Semibold" charset="0"/>
                <a:cs typeface="Myriad Pro Semibold" charset="0"/>
              </a:rPr>
              <a:t>× 2 =</a:t>
            </a:r>
          </a:p>
        </p:txBody>
      </p:sp>
    </p:spTree>
    <p:extLst>
      <p:ext uri="{BB962C8B-B14F-4D97-AF65-F5344CB8AC3E}">
        <p14:creationId xmlns:p14="http://schemas.microsoft.com/office/powerpoint/2010/main" val="7443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3:2</a:t>
            </a:r>
          </a:p>
        </p:txBody>
      </p:sp>
      <p:pic>
        <p:nvPicPr>
          <p:cNvPr id="7" name="Picture 6" descr="A picture containing device&#10;&#10;Description automatically generated">
            <a:extLst>
              <a:ext uri="{FF2B5EF4-FFF2-40B4-BE49-F238E27FC236}">
                <a16:creationId xmlns="" xmlns:a16="http://schemas.microsoft.com/office/drawing/2014/main" id="{B4E95570-C8C0-42E8-803E-A6F6316484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209" y="1215415"/>
            <a:ext cx="4090058" cy="5057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2FE0F35-CAAF-4968-B555-F8BF060DB5AD}"/>
              </a:ext>
            </a:extLst>
          </p:cNvPr>
          <p:cNvSpPr txBox="1"/>
          <p:nvPr/>
        </p:nvSpPr>
        <p:spPr bwMode="auto">
          <a:xfrm>
            <a:off x="6659349" y="3056237"/>
            <a:ext cx="28312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 </a:t>
            </a:r>
            <a:r>
              <a:rPr lang="en-GB" sz="2400" b="1" dirty="0">
                <a:latin typeface="Myriad Pro Semibold" charset="0"/>
                <a:ea typeface="Myriad Pro Semibold" charset="0"/>
                <a:cs typeface="Myriad Pro Semibold" charset="0"/>
              </a:rPr>
              <a:t>× </a:t>
            </a:r>
            <a:r>
              <a:rPr lang="en-GB" sz="2400" b="1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3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 = 450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2DF4504-4A62-4A38-AB9C-CA6E02049CA6}"/>
              </a:ext>
            </a:extLst>
          </p:cNvPr>
          <p:cNvSpPr txBox="1"/>
          <p:nvPr/>
        </p:nvSpPr>
        <p:spPr bwMode="auto">
          <a:xfrm>
            <a:off x="6659348" y="3970637"/>
            <a:ext cx="2820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450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 </a:t>
            </a:r>
            <a:r>
              <a:rPr lang="en-GB" sz="2400" b="1" dirty="0">
                <a:latin typeface="Myriad Pro Semibold" charset="0"/>
                <a:ea typeface="Myriad Pro Semibold" charset="0"/>
                <a:cs typeface="Myriad Pro Semibold" charset="0"/>
              </a:rPr>
              <a:t>÷ </a:t>
            </a:r>
            <a:r>
              <a:rPr lang="en-GB" sz="2400" b="1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3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 = 150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ml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graphicFrame>
        <p:nvGraphicFramePr>
          <p:cNvPr id="17" name="Object 16">
            <a:extLst>
              <a:ext uri="{FF2B5EF4-FFF2-40B4-BE49-F238E27FC236}">
                <a16:creationId xmlns="" xmlns:a16="http://schemas.microsoft.com/office/drawing/2014/main" id="{15A80712-DCAF-46F4-89B4-CAB8A069E0A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90394" y="4719331"/>
          <a:ext cx="27813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Equation" r:id="rId5" imgW="2781000" imgH="749160" progId="Equation.DSMT4">
                  <p:embed/>
                </p:oleObj>
              </mc:Choice>
              <mc:Fallback>
                <p:oleObj name="Equation" r:id="rId5" imgW="2781000" imgH="7491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="" xmlns:a16="http://schemas.microsoft.com/office/drawing/2014/main" id="{15A80712-DCAF-46F4-89B4-CAB8A069E0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690394" y="4719331"/>
                        <a:ext cx="2781300" cy="74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058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="" xmlns:a16="http://schemas.microsoft.com/office/drawing/2014/main" id="{FC954A67-F447-4135-A52B-498F6AAC50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64"/>
          <a:stretch/>
        </p:blipFill>
        <p:spPr>
          <a:xfrm>
            <a:off x="2108192" y="2633721"/>
            <a:ext cx="7975614" cy="268123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07513CC-3221-4D25-99C7-556E605CA32B}"/>
              </a:ext>
            </a:extLst>
          </p:cNvPr>
          <p:cNvSpPr txBox="1"/>
          <p:nvPr/>
        </p:nvSpPr>
        <p:spPr bwMode="auto">
          <a:xfrm>
            <a:off x="3683354" y="1234691"/>
            <a:ext cx="48253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How much does the sugar weigh?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83DE1F6-F13F-4986-802F-1DA394BF66EE}"/>
              </a:ext>
            </a:extLst>
          </p:cNvPr>
          <p:cNvSpPr txBox="1"/>
          <p:nvPr/>
        </p:nvSpPr>
        <p:spPr bwMode="auto">
          <a:xfrm>
            <a:off x="3215377" y="4498591"/>
            <a:ext cx="914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500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F4175D9-EF5F-4994-B2F8-3A2FB834ECFA}"/>
              </a:ext>
            </a:extLst>
          </p:cNvPr>
          <p:cNvSpPr txBox="1"/>
          <p:nvPr/>
        </p:nvSpPr>
        <p:spPr bwMode="auto">
          <a:xfrm>
            <a:off x="8214267" y="4498591"/>
            <a:ext cx="570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?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96214EB-1C08-4B8D-BC96-7AC6FEAF1F0F}"/>
              </a:ext>
            </a:extLst>
          </p:cNvPr>
          <p:cNvSpPr txBox="1"/>
          <p:nvPr/>
        </p:nvSpPr>
        <p:spPr bwMode="auto">
          <a:xfrm>
            <a:off x="7956985" y="4498591"/>
            <a:ext cx="1085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1000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C435774-1C31-43A3-B489-31ED1A7D11B5}"/>
              </a:ext>
            </a:extLst>
          </p:cNvPr>
          <p:cNvSpPr txBox="1"/>
          <p:nvPr/>
        </p:nvSpPr>
        <p:spPr bwMode="auto">
          <a:xfrm>
            <a:off x="5638174" y="4559551"/>
            <a:ext cx="8851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b="1" dirty="0">
                <a:latin typeface="Myriad Pro Semibold" charset="0"/>
                <a:ea typeface="Myriad Pro Semibold" charset="0"/>
                <a:cs typeface="Myriad Pro Semibold" charset="0"/>
              </a:rPr>
              <a:t>× 2 =</a:t>
            </a:r>
          </a:p>
        </p:txBody>
      </p:sp>
    </p:spTree>
    <p:extLst>
      <p:ext uri="{BB962C8B-B14F-4D97-AF65-F5344CB8AC3E}">
        <p14:creationId xmlns:p14="http://schemas.microsoft.com/office/powerpoint/2010/main" val="281795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DEFEC091-CFB1-4B3E-9A93-3CEE3D815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Year 5, Unit 5, Learning Outcome 17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AB37683F-0761-4A3E-8B98-0F1BCFD06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Curriculum Prioritisation for Primary Maths</a:t>
            </a:r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="" xmlns:a16="http://schemas.microsoft.com/office/drawing/2014/main" id="{318BEF09-7019-48B2-9AD9-C840302375DF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14852" y="1063627"/>
            <a:ext cx="6886574" cy="477996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Clr>
                <a:srgbClr val="585858"/>
              </a:buClr>
            </a:pPr>
            <a:r>
              <a:rPr lang="en-GB" sz="2000" dirty="0"/>
              <a:t>Additional teacher guidance for this outcome should be read first and can be found in this segment of the NCETM Primary Mastery Professional Development Materials:</a:t>
            </a:r>
          </a:p>
          <a:p>
            <a:pPr>
              <a:lnSpc>
                <a:spcPct val="120000"/>
              </a:lnSpc>
              <a:buClr>
                <a:srgbClr val="585858"/>
              </a:buClr>
            </a:pPr>
            <a:r>
              <a:rPr lang="en-GB" sz="2000" dirty="0">
                <a:hlinkClick r:id="rId3"/>
              </a:rPr>
              <a:t>2.17 Structures: using measures and comparison to understand scaling</a:t>
            </a:r>
            <a:endParaRPr lang="en-GB" sz="2000" dirty="0"/>
          </a:p>
          <a:p>
            <a:pPr>
              <a:lnSpc>
                <a:spcPct val="120000"/>
              </a:lnSpc>
              <a:buClr>
                <a:srgbClr val="585858"/>
              </a:buClr>
            </a:pPr>
            <a:r>
              <a:rPr lang="en-GB" sz="2000" dirty="0"/>
              <a:t>The spine materials are divided into ‘teaching points’ and ‘steps in learning’.</a:t>
            </a:r>
          </a:p>
          <a:p>
            <a:pPr>
              <a:lnSpc>
                <a:spcPct val="120000"/>
              </a:lnSpc>
              <a:buClr>
                <a:srgbClr val="585858"/>
              </a:buClr>
            </a:pPr>
            <a:endParaRPr lang="en-GB" dirty="0"/>
          </a:p>
        </p:txBody>
      </p:sp>
      <p:graphicFrame>
        <p:nvGraphicFramePr>
          <p:cNvPr id="3" name="Table 5">
            <a:extLst>
              <a:ext uri="{FF2B5EF4-FFF2-40B4-BE49-F238E27FC236}">
                <a16:creationId xmlns="" xmlns:a16="http://schemas.microsoft.com/office/drawing/2014/main" id="{A51A6EEA-CF4A-4608-9CE1-A42F1F5243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112106"/>
              </p:ext>
            </p:extLst>
          </p:nvPr>
        </p:nvGraphicFramePr>
        <p:xfrm>
          <a:off x="4514850" y="4258491"/>
          <a:ext cx="6886575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525">
                  <a:extLst>
                    <a:ext uri="{9D8B030D-6E8A-4147-A177-3AD203B41FA5}">
                      <a16:colId xmlns="" xmlns:a16="http://schemas.microsoft.com/office/drawing/2014/main" val="507789682"/>
                    </a:ext>
                  </a:extLst>
                </a:gridCol>
                <a:gridCol w="2295525">
                  <a:extLst>
                    <a:ext uri="{9D8B030D-6E8A-4147-A177-3AD203B41FA5}">
                      <a16:colId xmlns="" xmlns:a16="http://schemas.microsoft.com/office/drawing/2014/main" val="1182114759"/>
                    </a:ext>
                  </a:extLst>
                </a:gridCol>
                <a:gridCol w="2295525">
                  <a:extLst>
                    <a:ext uri="{9D8B030D-6E8A-4147-A177-3AD203B41FA5}">
                      <a16:colId xmlns="" xmlns:a16="http://schemas.microsoft.com/office/drawing/2014/main" val="3138488680"/>
                    </a:ext>
                  </a:extLst>
                </a:gridCol>
              </a:tblGrid>
              <a:tr h="31931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Teaching point</a:t>
                      </a:r>
                    </a:p>
                  </a:txBody>
                  <a:tcPr>
                    <a:solidFill>
                      <a:srgbClr val="32747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Steps in learning</a:t>
                      </a:r>
                    </a:p>
                  </a:txBody>
                  <a:tcPr>
                    <a:solidFill>
                      <a:srgbClr val="32747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Pages</a:t>
                      </a:r>
                    </a:p>
                  </a:txBody>
                  <a:tcPr>
                    <a:solidFill>
                      <a:srgbClr val="32747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01449848"/>
                  </a:ext>
                </a:extLst>
              </a:tr>
              <a:tr h="31931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3:3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(1:7 and 2:6)</a:t>
                      </a:r>
                    </a:p>
                  </a:txBody>
                  <a:tcPr>
                    <a:solidFill>
                      <a:srgbClr val="E5F3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>
                    <a:solidFill>
                      <a:srgbClr val="E5F3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14327038"/>
                  </a:ext>
                </a:extLst>
              </a:tr>
            </a:tbl>
          </a:graphicData>
        </a:graphic>
      </p:graphicFrame>
      <p:sp>
        <p:nvSpPr>
          <p:cNvPr id="8" name="Action Button: Return 7">
            <a:hlinkClick r:id="rId4" action="ppaction://hlinksldjump" highlightClick="1"/>
            <a:extLst>
              <a:ext uri="{FF2B5EF4-FFF2-40B4-BE49-F238E27FC236}">
                <a16:creationId xmlns="" xmlns:a16="http://schemas.microsoft.com/office/drawing/2014/main" id="{9FCE8D4B-D7AC-4743-9B87-FF4C5540826F}"/>
              </a:ext>
            </a:extLst>
          </p:cNvPr>
          <p:cNvSpPr/>
          <p:nvPr/>
        </p:nvSpPr>
        <p:spPr>
          <a:xfrm>
            <a:off x="594009" y="5996350"/>
            <a:ext cx="360000" cy="360000"/>
          </a:xfrm>
          <a:prstGeom prst="actionButtonReturn">
            <a:avLst/>
          </a:prstGeom>
          <a:solidFill>
            <a:srgbClr val="32747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endParaRPr lang="en-GB" sz="1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A14021FE-06E0-415D-AD46-5A8A9A9CF14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2" name="Picture Placeholder 9" descr="A picture containing text&#10;&#10;Description automatically generated">
            <a:extLst>
              <a:ext uri="{FF2B5EF4-FFF2-40B4-BE49-F238E27FC236}">
                <a16:creationId xmlns="" xmlns:a16="http://schemas.microsoft.com/office/drawing/2014/main" id="{9DFDB7E9-D3F3-46F6-BD3A-345C836C48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" b="222"/>
          <a:stretch>
            <a:fillRect/>
          </a:stretch>
        </p:blipFill>
        <p:spPr>
          <a:xfrm>
            <a:off x="594009" y="1032235"/>
            <a:ext cx="3395663" cy="4779963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886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ACD6648-83F2-4026-9682-94F6AE6E87EB}"/>
              </a:ext>
            </a:extLst>
          </p:cNvPr>
          <p:cNvSpPr txBox="1"/>
          <p:nvPr/>
        </p:nvSpPr>
        <p:spPr bwMode="auto">
          <a:xfrm>
            <a:off x="3294275" y="5156577"/>
            <a:ext cx="5603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A duck is         times as heavy as a bear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9754A4C1-96DE-4412-A871-380783FE80E9}"/>
              </a:ext>
            </a:extLst>
          </p:cNvPr>
          <p:cNvGrpSpPr/>
          <p:nvPr/>
        </p:nvGrpSpPr>
        <p:grpSpPr>
          <a:xfrm>
            <a:off x="3277442" y="4510566"/>
            <a:ext cx="5637121" cy="461666"/>
            <a:chOff x="1753480" y="4567716"/>
            <a:chExt cx="5637121" cy="461666"/>
          </a:xfrm>
        </p:grpSpPr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88816D0A-1387-4806-B392-8BE109DB1295}"/>
                </a:ext>
              </a:extLst>
            </p:cNvPr>
            <p:cNvSpPr txBox="1"/>
            <p:nvPr/>
          </p:nvSpPr>
          <p:spPr bwMode="auto">
            <a:xfrm>
              <a:off x="1753480" y="4567717"/>
              <a:ext cx="563712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A duck is         times as heavy as a brick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1B92D5B5-668F-4C0F-AD37-50383DC57699}"/>
                </a:ext>
              </a:extLst>
            </p:cNvPr>
            <p:cNvSpPr/>
            <p:nvPr/>
          </p:nvSpPr>
          <p:spPr bwMode="auto">
            <a:xfrm>
              <a:off x="3282935" y="4567716"/>
              <a:ext cx="460800" cy="461665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latin typeface="Arial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7598C516-F512-43B6-AC81-4FBFDD1B18EB}"/>
              </a:ext>
            </a:extLst>
          </p:cNvPr>
          <p:cNvGrpSpPr/>
          <p:nvPr/>
        </p:nvGrpSpPr>
        <p:grpSpPr>
          <a:xfrm>
            <a:off x="3395834" y="5802583"/>
            <a:ext cx="5315375" cy="461665"/>
            <a:chOff x="1569888" y="5859730"/>
            <a:chExt cx="5315375" cy="461665"/>
          </a:xfrm>
        </p:grpSpPr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3C3E3973-25E7-4898-A9A5-108CDF7E2987}"/>
                </a:ext>
              </a:extLst>
            </p:cNvPr>
            <p:cNvSpPr txBox="1"/>
            <p:nvPr/>
          </p:nvSpPr>
          <p:spPr bwMode="auto">
            <a:xfrm>
              <a:off x="2045477" y="5859730"/>
              <a:ext cx="483978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bears weigh the </a:t>
              </a:r>
              <a:r>
                <a:rPr lang="en-GB" sz="2400">
                  <a:latin typeface="Myriad Pro Semibold" charset="0"/>
                  <a:ea typeface="Myriad Pro Semibold" charset="0"/>
                  <a:cs typeface="Myriad Pro Semibold" charset="0"/>
                </a:rPr>
                <a:t>same as 2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bricks.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0D57F49C-ECB6-4090-AB70-71B595CAF6ED}"/>
                </a:ext>
              </a:extLst>
            </p:cNvPr>
            <p:cNvSpPr/>
            <p:nvPr/>
          </p:nvSpPr>
          <p:spPr bwMode="auto">
            <a:xfrm>
              <a:off x="1569888" y="5859730"/>
              <a:ext cx="460800" cy="461665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latin typeface="Arial" charset="0"/>
              </a:endParaRPr>
            </a:p>
          </p:txBody>
        </p:sp>
      </p:grpSp>
      <p:pic>
        <p:nvPicPr>
          <p:cNvPr id="15" name="Picture 14" descr="A picture containing object&#10;&#10;Description automatically generated">
            <a:extLst>
              <a:ext uri="{FF2B5EF4-FFF2-40B4-BE49-F238E27FC236}">
                <a16:creationId xmlns="" xmlns:a16="http://schemas.microsoft.com/office/drawing/2014/main" id="{DFDC8E9E-B0EE-4ADC-8445-B6CD28F59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715" y="990734"/>
            <a:ext cx="5112574" cy="324212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2.17 Scaling: measures and comparison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050CF44-F447-454E-97F4-5ED664387FB3}"/>
              </a:ext>
            </a:extLst>
          </p:cNvPr>
          <p:cNvSpPr txBox="1"/>
          <p:nvPr/>
        </p:nvSpPr>
        <p:spPr bwMode="auto">
          <a:xfrm>
            <a:off x="3453925" y="5810119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2BBBA79-4167-4609-8B5A-7893FF436078}"/>
              </a:ext>
            </a:extLst>
          </p:cNvPr>
          <p:cNvSpPr txBox="1"/>
          <p:nvPr/>
        </p:nvSpPr>
        <p:spPr bwMode="auto">
          <a:xfrm>
            <a:off x="4853494" y="4510568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EE2F06F-CFF6-4706-AF11-0E2B8492C222}"/>
              </a:ext>
            </a:extLst>
          </p:cNvPr>
          <p:cNvSpPr txBox="1"/>
          <p:nvPr/>
        </p:nvSpPr>
        <p:spPr bwMode="auto">
          <a:xfrm>
            <a:off x="4878655" y="5150224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A33AD22D-62BE-412D-ADE2-79D022B3A3F3}"/>
              </a:ext>
            </a:extLst>
          </p:cNvPr>
          <p:cNvSpPr/>
          <p:nvPr/>
        </p:nvSpPr>
        <p:spPr bwMode="auto">
          <a:xfrm>
            <a:off x="4822175" y="5135048"/>
            <a:ext cx="460800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3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84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New materials template" id="{9D982857-CF2B-43AA-8EDC-B9C712029F63}" vid="{D9E6F676-3E42-4DD9-87CD-93A784DD82CE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C4E9411A2B847AB3A2FDDFBD5392E" ma:contentTypeVersion="13" ma:contentTypeDescription="Create a new document." ma:contentTypeScope="" ma:versionID="1e6f44c0c74d8637cc373d8efcf06b2a">
  <xsd:schema xmlns:xsd="http://www.w3.org/2001/XMLSchema" xmlns:xs="http://www.w3.org/2001/XMLSchema" xmlns:p="http://schemas.microsoft.com/office/2006/metadata/properties" xmlns:ns2="dc9bd944-225f-43f1-96dc-d5ee43d55d1c" xmlns:ns3="6e8f39c4-649a-4727-b531-9584b06a2d5b" targetNamespace="http://schemas.microsoft.com/office/2006/metadata/properties" ma:root="true" ma:fieldsID="da0b2ba267eceae3109004f9d017a651" ns2:_="" ns3:_="">
    <xsd:import namespace="dc9bd944-225f-43f1-96dc-d5ee43d55d1c"/>
    <xsd:import namespace="6e8f39c4-649a-4727-b531-9584b06a2d5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bd944-225f-43f1-96dc-d5ee43d55d1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f39c4-649a-4727-b531-9584b06a2d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716E5F-6FCF-420E-9E5F-95D107ACD9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9bd944-225f-43f1-96dc-d5ee43d55d1c"/>
    <ds:schemaRef ds:uri="6e8f39c4-649a-4727-b531-9584b06a2d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2F4355-41EF-4DA9-B998-C6511E367AD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6e8f39c4-649a-4727-b531-9584b06a2d5b"/>
    <ds:schemaRef ds:uri="http://purl.org/dc/terms/"/>
    <ds:schemaRef ds:uri="dc9bd944-225f-43f1-96dc-d5ee43d55d1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82AB53F-2365-4221-B52E-1FAB7194DEC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materials template</Template>
  <TotalTime>6435</TotalTime>
  <Words>700</Words>
  <Application>Microsoft Office PowerPoint</Application>
  <PresentationFormat>Custom</PresentationFormat>
  <Paragraphs>114</Paragraphs>
  <Slides>13</Slides>
  <Notes>11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Custom Design</vt:lpstr>
      <vt:lpstr>Office Theme</vt:lpstr>
      <vt:lpstr>Equation</vt:lpstr>
      <vt:lpstr>Contents</vt:lpstr>
      <vt:lpstr>Contents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5, Unit 5, Learning Outcome 17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Donna Cole</dc:creator>
  <cp:lastModifiedBy>David Adfield</cp:lastModifiedBy>
  <cp:revision>106</cp:revision>
  <dcterms:created xsi:type="dcterms:W3CDTF">2021-05-07T12:27:15Z</dcterms:created>
  <dcterms:modified xsi:type="dcterms:W3CDTF">2022-01-23T11:12:02Z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0x010100E66C4E9411A2B847AB3A2FDDFBD5392E</vt:lpwstr>
  </property>
</Properties>
</file>