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1"/>
  </p:notesMasterIdLst>
  <p:sldIdLst>
    <p:sldId id="270" r:id="rId2"/>
    <p:sldId id="268" r:id="rId3"/>
    <p:sldId id="257" r:id="rId4"/>
    <p:sldId id="267" r:id="rId5"/>
    <p:sldId id="260" r:id="rId6"/>
    <p:sldId id="261" r:id="rId7"/>
    <p:sldId id="262" r:id="rId8"/>
    <p:sldId id="264" r:id="rId9"/>
    <p:sldId id="266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69" autoAdjust="0"/>
    <p:restoredTop sz="94660"/>
  </p:normalViewPr>
  <p:slideViewPr>
    <p:cSldViewPr>
      <p:cViewPr varScale="1">
        <p:scale>
          <a:sx n="83" d="100"/>
          <a:sy n="83" d="100"/>
        </p:scale>
        <p:origin x="-1430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511F2E-6CD3-4DB3-BA63-29D9AC61838D}" type="datetimeFigureOut">
              <a:rPr lang="en-GB" smtClean="0"/>
              <a:t>07/05/2022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8BF059-A1F9-4A8E-88B2-141005872C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69514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1DD66-F0BB-4390-BE06-3CF5F879BB61}" type="datetimeFigureOut">
              <a:rPr lang="en-GB" smtClean="0"/>
              <a:t>07/05/2022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54467-C792-48E1-ADCC-A72BF479521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1DD66-F0BB-4390-BE06-3CF5F879BB61}" type="datetimeFigureOut">
              <a:rPr lang="en-GB" smtClean="0"/>
              <a:t>07/05/2022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54467-C792-48E1-ADCC-A72BF479521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1DD66-F0BB-4390-BE06-3CF5F879BB61}" type="datetimeFigureOut">
              <a:rPr lang="en-GB" smtClean="0"/>
              <a:t>07/05/2022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54467-C792-48E1-ADCC-A72BF479521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1DD66-F0BB-4390-BE06-3CF5F879BB61}" type="datetimeFigureOut">
              <a:rPr lang="en-GB" smtClean="0"/>
              <a:t>07/05/2022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54467-C792-48E1-ADCC-A72BF479521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1DD66-F0BB-4390-BE06-3CF5F879BB61}" type="datetimeFigureOut">
              <a:rPr lang="en-GB" smtClean="0"/>
              <a:t>07/05/2022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54467-C792-48E1-ADCC-A72BF479521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1DD66-F0BB-4390-BE06-3CF5F879BB61}" type="datetimeFigureOut">
              <a:rPr lang="en-GB" smtClean="0"/>
              <a:t>07/05/2022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54467-C792-48E1-ADCC-A72BF479521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1DD66-F0BB-4390-BE06-3CF5F879BB61}" type="datetimeFigureOut">
              <a:rPr lang="en-GB" smtClean="0"/>
              <a:t>07/05/2022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54467-C792-48E1-ADCC-A72BF479521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1DD66-F0BB-4390-BE06-3CF5F879BB61}" type="datetimeFigureOut">
              <a:rPr lang="en-GB" smtClean="0"/>
              <a:t>07/05/2022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54467-C792-48E1-ADCC-A72BF479521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1DD66-F0BB-4390-BE06-3CF5F879BB61}" type="datetimeFigureOut">
              <a:rPr lang="en-GB" smtClean="0"/>
              <a:t>07/05/2022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54467-C792-48E1-ADCC-A72BF479521C}" type="slidenum">
              <a:rPr lang="en-GB" smtClean="0"/>
              <a:t>‹#›</a:t>
            </a:fld>
            <a:endParaRPr lang="en-GB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1DD66-F0BB-4390-BE06-3CF5F879BB61}" type="datetimeFigureOut">
              <a:rPr lang="en-GB" smtClean="0"/>
              <a:t>07/05/2022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54467-C792-48E1-ADCC-A72BF479521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1DD66-F0BB-4390-BE06-3CF5F879BB61}" type="datetimeFigureOut">
              <a:rPr lang="en-GB" smtClean="0"/>
              <a:t>07/05/2022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54467-C792-48E1-ADCC-A72BF479521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E71DD66-F0BB-4390-BE06-3CF5F879BB61}" type="datetimeFigureOut">
              <a:rPr lang="en-GB" smtClean="0"/>
              <a:t>07/05/2022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2F54467-C792-48E1-ADCC-A72BF479521C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21000">
              <a:schemeClr val="bg2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bg2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7917201" cy="924475"/>
          </a:xfrm>
        </p:spPr>
        <p:txBody>
          <a:bodyPr/>
          <a:lstStyle/>
          <a:p>
            <a:r>
              <a:rPr lang="en-GB" dirty="0" smtClean="0"/>
              <a:t>09.05</a:t>
            </a:r>
            <a:r>
              <a:rPr lang="en-GB" dirty="0" smtClean="0"/>
              <a:t>.22 </a:t>
            </a:r>
            <a:r>
              <a:rPr lang="en-GB" b="1" u="sng" dirty="0"/>
              <a:t>Fluency</a:t>
            </a:r>
            <a:br>
              <a:rPr lang="en-GB" b="1" u="sng" dirty="0"/>
            </a:br>
            <a:r>
              <a:rPr lang="en-GB" b="1" u="sng" dirty="0"/>
              <a:t>Fact of the day</a:t>
            </a:r>
            <a:r>
              <a:rPr lang="en-GB" b="1" dirty="0"/>
              <a:t>: 4 x </a:t>
            </a:r>
            <a:r>
              <a:rPr lang="en-GB" b="1" dirty="0"/>
              <a:t>4</a:t>
            </a:r>
            <a:r>
              <a:rPr lang="en-GB" b="1" dirty="0" smtClean="0"/>
              <a:t>=</a:t>
            </a:r>
            <a:endParaRPr lang="en-GB" b="1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90688018"/>
              </p:ext>
            </p:extLst>
          </p:nvPr>
        </p:nvGraphicFramePr>
        <p:xfrm>
          <a:off x="36576" y="1280160"/>
          <a:ext cx="9144000" cy="52870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3995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00404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60040">
                <a:tc>
                  <a:txBody>
                    <a:bodyPr/>
                    <a:lstStyle/>
                    <a:p>
                      <a:r>
                        <a:rPr lang="en-GB" dirty="0"/>
                        <a:t>Everyone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Extension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921275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GB" sz="2800" dirty="0" smtClean="0"/>
                        <a:t>Use column method out work out:</a:t>
                      </a:r>
                    </a:p>
                    <a:p>
                      <a:pPr marL="0" indent="0">
                        <a:buNone/>
                      </a:pPr>
                      <a:endParaRPr lang="en-GB" sz="2800" dirty="0" smtClean="0"/>
                    </a:p>
                    <a:p>
                      <a:pPr marL="457200" indent="-457200">
                        <a:buAutoNum type="alphaLcPeriod"/>
                      </a:pPr>
                      <a:r>
                        <a:rPr lang="en-GB" sz="2800" dirty="0" smtClean="0"/>
                        <a:t>234 + 125</a:t>
                      </a:r>
                    </a:p>
                    <a:p>
                      <a:pPr marL="457200" indent="-457200">
                        <a:buAutoNum type="alphaLcPeriod"/>
                      </a:pPr>
                      <a:endParaRPr lang="en-GB" sz="2800" dirty="0" smtClean="0"/>
                    </a:p>
                    <a:p>
                      <a:pPr marL="457200" indent="-457200">
                        <a:buAutoNum type="alphaLcPeriod"/>
                      </a:pPr>
                      <a:r>
                        <a:rPr lang="en-GB" sz="2800" dirty="0" smtClean="0"/>
                        <a:t>374 + 217</a:t>
                      </a:r>
                    </a:p>
                    <a:p>
                      <a:pPr marL="457200" indent="-457200">
                        <a:buAutoNum type="alphaLcPeriod"/>
                      </a:pPr>
                      <a:endParaRPr lang="en-GB" sz="2800" dirty="0" smtClean="0"/>
                    </a:p>
                    <a:p>
                      <a:pPr marL="457200" indent="-457200">
                        <a:buAutoNum type="alphaLcPeriod"/>
                      </a:pPr>
                      <a:r>
                        <a:rPr lang="en-GB" sz="2800" dirty="0" smtClean="0"/>
                        <a:t>381</a:t>
                      </a:r>
                      <a:r>
                        <a:rPr lang="en-GB" sz="2800" baseline="0" dirty="0" smtClean="0"/>
                        <a:t> – 163</a:t>
                      </a:r>
                    </a:p>
                    <a:p>
                      <a:pPr marL="457200" indent="-457200">
                        <a:buAutoNum type="alphaLcPeriod"/>
                      </a:pPr>
                      <a:endParaRPr lang="en-GB" sz="2800" baseline="0" dirty="0" smtClean="0"/>
                    </a:p>
                    <a:p>
                      <a:pPr marL="457200" indent="-457200">
                        <a:buAutoNum type="alphaLcPeriod"/>
                      </a:pPr>
                      <a:r>
                        <a:rPr lang="en-GB" sz="2800" baseline="0" dirty="0" smtClean="0"/>
                        <a:t> 584 - 326</a:t>
                      </a:r>
                    </a:p>
                    <a:p>
                      <a:pPr marL="0" indent="0">
                        <a:buNone/>
                      </a:pPr>
                      <a:r>
                        <a:rPr lang="en-GB" sz="2400" dirty="0" smtClean="0"/>
                        <a:t>           </a:t>
                      </a:r>
                      <a:endParaRPr lang="en-GB" sz="2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baseline="0" dirty="0" smtClean="0"/>
                    </a:p>
                    <a:p>
                      <a:endParaRPr lang="en-GB" sz="2400" baseline="0" dirty="0" smtClean="0"/>
                    </a:p>
                    <a:p>
                      <a:r>
                        <a:rPr lang="en-GB" sz="2400" baseline="0" dirty="0" smtClean="0"/>
                        <a:t>Find the difference between</a:t>
                      </a:r>
                    </a:p>
                    <a:p>
                      <a:endParaRPr lang="en-GB" sz="2400" baseline="0" dirty="0" smtClean="0"/>
                    </a:p>
                    <a:p>
                      <a:pPr marL="457200" indent="-457200">
                        <a:buAutoNum type="alphaLcPeriod" startAt="5"/>
                      </a:pPr>
                      <a:r>
                        <a:rPr lang="en-GB" sz="2400" baseline="0" dirty="0" smtClean="0"/>
                        <a:t>317 and 246</a:t>
                      </a:r>
                    </a:p>
                    <a:p>
                      <a:pPr marL="457200" indent="-457200">
                        <a:buAutoNum type="alphaLcPeriod" startAt="5"/>
                      </a:pPr>
                      <a:endParaRPr lang="en-GB" sz="2400" baseline="0" dirty="0" smtClean="0"/>
                    </a:p>
                    <a:p>
                      <a:pPr marL="457200" indent="-457200">
                        <a:buAutoNum type="alphaLcPeriod" startAt="5"/>
                      </a:pPr>
                      <a:r>
                        <a:rPr lang="en-GB" sz="2400" baseline="0" dirty="0" smtClean="0"/>
                        <a:t> 418 and 219</a:t>
                      </a:r>
                    </a:p>
                    <a:p>
                      <a:pPr marL="457200" indent="-457200">
                        <a:buAutoNum type="alphaLcPeriod" startAt="5"/>
                      </a:pPr>
                      <a:endParaRPr lang="en-GB" sz="2400" baseline="0" dirty="0" smtClean="0"/>
                    </a:p>
                    <a:p>
                      <a:pPr marL="457200" indent="-457200">
                        <a:buAutoNum type="alphaLcPeriod" startAt="5"/>
                      </a:pPr>
                      <a:r>
                        <a:rPr lang="en-GB" sz="2400" baseline="0" dirty="0" smtClean="0"/>
                        <a:t>78 and 694</a:t>
                      </a:r>
                    </a:p>
                    <a:p>
                      <a:pPr marL="0" indent="0">
                        <a:buNone/>
                      </a:pPr>
                      <a:endParaRPr lang="en-GB" sz="2400" baseline="0" dirty="0" smtClean="0"/>
                    </a:p>
                    <a:p>
                      <a:endParaRPr lang="en-GB" sz="2000" baseline="0" dirty="0" smtClean="0"/>
                    </a:p>
                    <a:p>
                      <a:endParaRPr lang="en-GB" sz="2000" baseline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71784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88640"/>
            <a:ext cx="8096713" cy="924475"/>
          </a:xfrm>
        </p:spPr>
        <p:txBody>
          <a:bodyPr/>
          <a:lstStyle/>
          <a:p>
            <a:r>
              <a:rPr lang="en-GB" dirty="0" smtClean="0"/>
              <a:t>10</a:t>
            </a:r>
            <a:r>
              <a:rPr lang="en-GB" dirty="0" smtClean="0"/>
              <a:t>.05.22 </a:t>
            </a:r>
            <a:r>
              <a:rPr lang="en-GB" b="1" u="sng" dirty="0"/>
              <a:t>Fluency</a:t>
            </a:r>
            <a:br>
              <a:rPr lang="en-GB" b="1" u="sng" dirty="0"/>
            </a:br>
            <a:r>
              <a:rPr lang="en-GB" b="1" u="sng" dirty="0"/>
              <a:t>Fact of the day</a:t>
            </a:r>
            <a:r>
              <a:rPr lang="en-GB" b="1" dirty="0"/>
              <a:t>: </a:t>
            </a:r>
            <a:r>
              <a:rPr lang="en-GB" b="1" dirty="0" smtClean="0"/>
              <a:t>3 </a:t>
            </a:r>
            <a:r>
              <a:rPr lang="en-GB" b="1" dirty="0"/>
              <a:t>x </a:t>
            </a:r>
            <a:r>
              <a:rPr lang="en-GB" b="1" dirty="0"/>
              <a:t>8</a:t>
            </a:r>
            <a:r>
              <a:rPr lang="en-GB" b="1" dirty="0" smtClean="0"/>
              <a:t>=</a:t>
            </a:r>
            <a:endParaRPr lang="en-GB" b="1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99593767"/>
              </p:ext>
            </p:extLst>
          </p:nvPr>
        </p:nvGraphicFramePr>
        <p:xfrm>
          <a:off x="0" y="1196752"/>
          <a:ext cx="9144000" cy="52870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1112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53287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60040">
                <a:tc>
                  <a:txBody>
                    <a:bodyPr/>
                    <a:lstStyle/>
                    <a:p>
                      <a:r>
                        <a:rPr lang="en-GB" dirty="0"/>
                        <a:t>Everyone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Extension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921275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GB" sz="2800" baseline="0" dirty="0" smtClean="0"/>
                        <a:t>Column methods:</a:t>
                      </a:r>
                    </a:p>
                    <a:p>
                      <a:pPr marL="457200" indent="-457200">
                        <a:buAutoNum type="alphaLcPeriod"/>
                      </a:pPr>
                      <a:endParaRPr lang="en-GB" sz="2800" baseline="0" dirty="0" smtClean="0"/>
                    </a:p>
                    <a:p>
                      <a:pPr marL="457200" indent="-457200">
                        <a:buAutoNum type="alphaLcPeriod"/>
                      </a:pPr>
                      <a:r>
                        <a:rPr lang="en-GB" sz="2800" baseline="0" dirty="0" smtClean="0"/>
                        <a:t>167cm + 46cm</a:t>
                      </a:r>
                    </a:p>
                    <a:p>
                      <a:pPr marL="457200" indent="-457200">
                        <a:buAutoNum type="alphaLcPeriod"/>
                      </a:pPr>
                      <a:endParaRPr lang="en-GB" sz="2800" baseline="0" dirty="0" smtClean="0"/>
                    </a:p>
                    <a:p>
                      <a:pPr marL="457200" indent="-457200">
                        <a:buAutoNum type="alphaLcPeriod"/>
                      </a:pPr>
                      <a:r>
                        <a:rPr lang="en-GB" sz="2800" baseline="0" dirty="0" smtClean="0"/>
                        <a:t> 762g + 241g</a:t>
                      </a:r>
                    </a:p>
                    <a:p>
                      <a:pPr marL="457200" indent="-457200">
                        <a:buAutoNum type="alphaLcPeriod"/>
                      </a:pPr>
                      <a:endParaRPr lang="en-GB" sz="2800" baseline="0" dirty="0" smtClean="0"/>
                    </a:p>
                    <a:p>
                      <a:pPr marL="457200" indent="-457200">
                        <a:buAutoNum type="alphaLcPeriod"/>
                      </a:pPr>
                      <a:r>
                        <a:rPr lang="en-GB" sz="2800" baseline="0" dirty="0" smtClean="0"/>
                        <a:t>£786 minus £77</a:t>
                      </a:r>
                    </a:p>
                    <a:p>
                      <a:pPr marL="457200" indent="-457200">
                        <a:buAutoNum type="alphaLcPeriod"/>
                      </a:pPr>
                      <a:endParaRPr lang="en-GB" sz="2800" baseline="0" dirty="0" smtClean="0"/>
                    </a:p>
                    <a:p>
                      <a:pPr marL="457200" indent="-457200">
                        <a:buAutoNum type="alphaLcPeriod"/>
                      </a:pPr>
                      <a:r>
                        <a:rPr lang="en-GB" sz="2800" baseline="0" dirty="0" smtClean="0"/>
                        <a:t>59p less than 378p</a:t>
                      </a:r>
                      <a:endParaRPr lang="en-GB" sz="28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baseline="0" dirty="0" smtClean="0"/>
                        <a:t>e. 676cm + 538cm</a:t>
                      </a:r>
                    </a:p>
                    <a:p>
                      <a:endParaRPr lang="en-GB" sz="2800" baseline="0" dirty="0" smtClean="0"/>
                    </a:p>
                    <a:p>
                      <a:r>
                        <a:rPr lang="en-GB" sz="2800" baseline="0" dirty="0" smtClean="0"/>
                        <a:t>f. 462ml + 228ml</a:t>
                      </a:r>
                    </a:p>
                    <a:p>
                      <a:endParaRPr lang="en-GB" sz="2800" baseline="0" dirty="0" smtClean="0"/>
                    </a:p>
                    <a:p>
                      <a:r>
                        <a:rPr lang="en-GB" sz="2800" baseline="0" dirty="0" smtClean="0"/>
                        <a:t>g. 376g -  139g</a:t>
                      </a:r>
                    </a:p>
                    <a:p>
                      <a:endParaRPr lang="en-GB" sz="2800" baseline="0" dirty="0" smtClean="0"/>
                    </a:p>
                    <a:p>
                      <a:r>
                        <a:rPr lang="en-GB" sz="2800" baseline="0" dirty="0" smtClean="0"/>
                        <a:t>h. 408km – 136km</a:t>
                      </a:r>
                      <a:endParaRPr lang="en-GB" sz="2800" baseline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85446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7917201" cy="924475"/>
          </a:xfrm>
        </p:spPr>
        <p:txBody>
          <a:bodyPr/>
          <a:lstStyle/>
          <a:p>
            <a:r>
              <a:rPr lang="en-GB" dirty="0" smtClean="0"/>
              <a:t>11</a:t>
            </a:r>
            <a:r>
              <a:rPr lang="en-GB" dirty="0" smtClean="0"/>
              <a:t>.05.22 </a:t>
            </a:r>
            <a:r>
              <a:rPr lang="en-GB" b="1" u="sng" dirty="0"/>
              <a:t>Fluency</a:t>
            </a:r>
            <a:br>
              <a:rPr lang="en-GB" b="1" u="sng" dirty="0"/>
            </a:br>
            <a:r>
              <a:rPr lang="en-GB" b="1" u="sng" dirty="0"/>
              <a:t>Fact of the day</a:t>
            </a:r>
            <a:r>
              <a:rPr lang="en-GB" b="1" dirty="0"/>
              <a:t>: </a:t>
            </a:r>
            <a:r>
              <a:rPr lang="en-GB" b="1" dirty="0" smtClean="0"/>
              <a:t>6 </a:t>
            </a:r>
            <a:r>
              <a:rPr lang="en-GB" b="1" dirty="0"/>
              <a:t>x </a:t>
            </a:r>
            <a:r>
              <a:rPr lang="en-GB" b="1" dirty="0"/>
              <a:t>4</a:t>
            </a:r>
            <a:r>
              <a:rPr lang="en-GB" b="1" dirty="0" smtClean="0"/>
              <a:t>=</a:t>
            </a:r>
            <a:endParaRPr lang="en-GB" b="1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82715345"/>
              </p:ext>
            </p:extLst>
          </p:nvPr>
        </p:nvGraphicFramePr>
        <p:xfrm>
          <a:off x="107504" y="1340768"/>
          <a:ext cx="9036496" cy="53285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5691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47958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07317">
                <a:tc>
                  <a:txBody>
                    <a:bodyPr/>
                    <a:lstStyle/>
                    <a:p>
                      <a:r>
                        <a:rPr lang="en-GB" dirty="0"/>
                        <a:t>Everyone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Extension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921275">
                <a:tc>
                  <a:txBody>
                    <a:bodyPr/>
                    <a:lstStyle/>
                    <a:p>
                      <a:pPr marL="457200" indent="-457200">
                        <a:buAutoNum type="alphaLcPeriod"/>
                      </a:pPr>
                      <a:r>
                        <a:rPr lang="en-GB" sz="2200" baseline="0" dirty="0" smtClean="0"/>
                        <a:t>Which are the odd numbers?</a:t>
                      </a:r>
                    </a:p>
                    <a:p>
                      <a:pPr marL="457200" indent="-457200">
                        <a:buAutoNum type="arabicPlain" startAt="12"/>
                      </a:pPr>
                      <a:r>
                        <a:rPr lang="en-GB" sz="2200" baseline="0" dirty="0" smtClean="0"/>
                        <a:t>27  31   28   31   55</a:t>
                      </a:r>
                    </a:p>
                    <a:p>
                      <a:pPr marL="457200" indent="-457200">
                        <a:buAutoNum type="arabicPlain" startAt="12"/>
                      </a:pPr>
                      <a:endParaRPr lang="en-GB" sz="2200" baseline="0" dirty="0"/>
                    </a:p>
                    <a:p>
                      <a:pPr marL="0" indent="0">
                        <a:buNone/>
                      </a:pPr>
                      <a:r>
                        <a:rPr lang="en-GB" sz="2200" baseline="0" dirty="0"/>
                        <a:t>b. </a:t>
                      </a:r>
                      <a:r>
                        <a:rPr lang="en-GB" sz="2200" baseline="0" dirty="0" smtClean="0"/>
                        <a:t>60 + __= 100</a:t>
                      </a:r>
                    </a:p>
                    <a:p>
                      <a:pPr marL="0" indent="0">
                        <a:buNone/>
                      </a:pPr>
                      <a:r>
                        <a:rPr lang="en-GB" sz="2200" baseline="0" dirty="0" smtClean="0"/>
                        <a:t>    79 + __=100</a:t>
                      </a:r>
                      <a:endParaRPr lang="en-GB" sz="2200" baseline="0" dirty="0"/>
                    </a:p>
                    <a:p>
                      <a:pPr marL="0" indent="0">
                        <a:buNone/>
                      </a:pPr>
                      <a:endParaRPr lang="en-GB" sz="2200" baseline="0" dirty="0"/>
                    </a:p>
                    <a:p>
                      <a:pPr marL="0" indent="0">
                        <a:buNone/>
                      </a:pPr>
                      <a:r>
                        <a:rPr lang="en-GB" sz="2200" baseline="0" dirty="0" smtClean="0"/>
                        <a:t>c. 20 divided by 4=_____</a:t>
                      </a:r>
                      <a:endParaRPr lang="en-GB" sz="2200" baseline="0" dirty="0"/>
                    </a:p>
                    <a:p>
                      <a:pPr marL="0" indent="0">
                        <a:buNone/>
                      </a:pPr>
                      <a:endParaRPr lang="en-GB" sz="2200" baseline="0" dirty="0"/>
                    </a:p>
                    <a:p>
                      <a:pPr marL="457200" indent="-457200">
                        <a:buAutoNum type="alphaLcPeriod" startAt="4"/>
                      </a:pPr>
                      <a:r>
                        <a:rPr lang="en-GB" sz="2200" baseline="0" dirty="0" smtClean="0"/>
                        <a:t>43, 53, 63, 73, ___, 93,__</a:t>
                      </a:r>
                    </a:p>
                    <a:p>
                      <a:pPr marL="457200" indent="-457200">
                        <a:buAutoNum type="alphaLcPeriod" startAt="4"/>
                      </a:pPr>
                      <a:endParaRPr lang="en-GB" sz="2200" baseline="0" dirty="0"/>
                    </a:p>
                    <a:p>
                      <a:pPr marL="0" indent="0">
                        <a:buNone/>
                      </a:pPr>
                      <a:r>
                        <a:rPr lang="en-GB" sz="2200" baseline="0" dirty="0"/>
                        <a:t>e</a:t>
                      </a:r>
                      <a:r>
                        <a:rPr lang="en-GB" sz="2200" baseline="0" dirty="0" smtClean="0"/>
                        <a:t>. 645, 545, ___, 345, ___, _</a:t>
                      </a:r>
                      <a:endParaRPr lang="en-GB" sz="22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 indent="-457200">
                        <a:buAutoNum type="alphaLcPeriod" startAt="6"/>
                      </a:pPr>
                      <a:r>
                        <a:rPr lang="en-GB" sz="2400" dirty="0" smtClean="0"/>
                        <a:t>Order smallest first</a:t>
                      </a:r>
                    </a:p>
                    <a:p>
                      <a:pPr marL="0" indent="0">
                        <a:buNone/>
                      </a:pPr>
                      <a:r>
                        <a:rPr lang="en-GB" sz="2400" baseline="0" dirty="0" smtClean="0"/>
                        <a:t>8.9     8.7    9.8   7.8</a:t>
                      </a:r>
                    </a:p>
                    <a:p>
                      <a:pPr marL="0" indent="0">
                        <a:buNone/>
                      </a:pPr>
                      <a:endParaRPr lang="en-GB" sz="2400" baseline="0" dirty="0"/>
                    </a:p>
                    <a:p>
                      <a:pPr marL="0" indent="0">
                        <a:buNone/>
                      </a:pPr>
                      <a:r>
                        <a:rPr lang="en-GB" sz="2000" dirty="0" smtClean="0"/>
                        <a:t>g. Add </a:t>
                      </a:r>
                      <a:r>
                        <a:rPr lang="en-GB" sz="2000" dirty="0" smtClean="0"/>
                        <a:t>together</a:t>
                      </a:r>
                      <a:r>
                        <a:rPr lang="en-GB" sz="2000" baseline="0" dirty="0" smtClean="0"/>
                        <a:t> </a:t>
                      </a:r>
                      <a:r>
                        <a:rPr lang="en-GB" sz="2000" baseline="0" dirty="0" smtClean="0"/>
                        <a:t>765 and 908 using column. Write the answer in words.</a:t>
                      </a:r>
                    </a:p>
                    <a:p>
                      <a:pPr marL="0" indent="0">
                        <a:buNone/>
                      </a:pPr>
                      <a:endParaRPr lang="en-GB" sz="2000" baseline="0" dirty="0"/>
                    </a:p>
                    <a:p>
                      <a:pPr marL="0" indent="0">
                        <a:buNone/>
                      </a:pPr>
                      <a:r>
                        <a:rPr lang="en-GB" sz="2000" baseline="0" dirty="0"/>
                        <a:t>h</a:t>
                      </a:r>
                      <a:r>
                        <a:rPr lang="en-GB" sz="2000" baseline="0" dirty="0" smtClean="0"/>
                        <a:t>.  In which numbers does the 4 represent 4 tens:</a:t>
                      </a:r>
                    </a:p>
                    <a:p>
                      <a:pPr marL="0" indent="0">
                        <a:buNone/>
                      </a:pPr>
                      <a:endParaRPr lang="en-GB" sz="2000" baseline="0" dirty="0" smtClean="0"/>
                    </a:p>
                    <a:p>
                      <a:pPr marL="0" indent="0">
                        <a:buNone/>
                      </a:pPr>
                      <a:r>
                        <a:rPr lang="en-GB" sz="2000" baseline="0" dirty="0" smtClean="0"/>
                        <a:t>740     42.4     104   146   14</a:t>
                      </a:r>
                    </a:p>
                    <a:p>
                      <a:pPr marL="0" indent="0">
                        <a:buNone/>
                      </a:pPr>
                      <a:endParaRPr lang="en-GB" sz="2000" baseline="0" dirty="0"/>
                    </a:p>
                    <a:p>
                      <a:pPr marL="0" indent="0">
                        <a:buNone/>
                      </a:pPr>
                      <a:endParaRPr lang="en-GB" sz="2000" baseline="0" dirty="0"/>
                    </a:p>
                    <a:p>
                      <a:pPr marL="0" indent="0">
                        <a:buNone/>
                      </a:pPr>
                      <a:r>
                        <a:rPr lang="en-GB" sz="2000" baseline="0" dirty="0"/>
                        <a:t>j</a:t>
                      </a:r>
                      <a:r>
                        <a:rPr lang="en-GB" sz="2000" baseline="0" dirty="0" smtClean="0"/>
                        <a:t>. </a:t>
                      </a:r>
                      <a:r>
                        <a:rPr lang="en-GB" sz="2000" dirty="0"/>
                        <a:t>When </a:t>
                      </a:r>
                      <a:r>
                        <a:rPr lang="en-GB" sz="2000" b="1" i="1" dirty="0"/>
                        <a:t>n</a:t>
                      </a:r>
                      <a:r>
                        <a:rPr lang="en-GB" sz="2000" dirty="0"/>
                        <a:t> has the value </a:t>
                      </a:r>
                      <a:r>
                        <a:rPr lang="en-GB" sz="2000" dirty="0" smtClean="0"/>
                        <a:t>35, </a:t>
                      </a:r>
                      <a:r>
                        <a:rPr lang="en-GB" sz="2000" dirty="0"/>
                        <a:t>calculate  2</a:t>
                      </a:r>
                      <a:r>
                        <a:rPr lang="en-GB" sz="2000" b="1" i="1" dirty="0"/>
                        <a:t>n</a:t>
                      </a:r>
                      <a:r>
                        <a:rPr lang="en-GB" sz="2000" dirty="0"/>
                        <a:t> plus </a:t>
                      </a:r>
                      <a:r>
                        <a:rPr lang="en-GB" sz="2000" b="1" i="1" dirty="0" smtClean="0"/>
                        <a:t>n</a:t>
                      </a:r>
                      <a:r>
                        <a:rPr lang="en-GB" sz="2000" dirty="0" smtClean="0"/>
                        <a:t>-5.</a:t>
                      </a:r>
                      <a:endParaRPr lang="en-GB" sz="2000" baseline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00099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7917201" cy="924475"/>
          </a:xfrm>
        </p:spPr>
        <p:txBody>
          <a:bodyPr/>
          <a:lstStyle/>
          <a:p>
            <a:r>
              <a:rPr lang="en-GB" dirty="0" smtClean="0"/>
              <a:t>12</a:t>
            </a:r>
            <a:r>
              <a:rPr lang="en-GB" dirty="0" smtClean="0"/>
              <a:t>.05.22 </a:t>
            </a:r>
            <a:r>
              <a:rPr lang="en-GB" b="1" u="sng" dirty="0"/>
              <a:t>Fluency</a:t>
            </a:r>
            <a:br>
              <a:rPr lang="en-GB" b="1" u="sng" dirty="0"/>
            </a:br>
            <a:r>
              <a:rPr lang="en-GB" b="1" u="sng" dirty="0"/>
              <a:t>Fact of the day</a:t>
            </a:r>
            <a:r>
              <a:rPr lang="en-GB" b="1" dirty="0"/>
              <a:t>: 4 x </a:t>
            </a:r>
            <a:r>
              <a:rPr lang="en-GB" b="1" dirty="0" smtClean="0"/>
              <a:t>7=</a:t>
            </a:r>
            <a:endParaRPr lang="en-GB" b="1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05993375"/>
              </p:ext>
            </p:extLst>
          </p:nvPr>
        </p:nvGraphicFramePr>
        <p:xfrm>
          <a:off x="-22880" y="1280160"/>
          <a:ext cx="9144000" cy="52870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1112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53287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288032">
                <a:tc>
                  <a:txBody>
                    <a:bodyPr/>
                    <a:lstStyle/>
                    <a:p>
                      <a:r>
                        <a:rPr lang="en-GB" dirty="0"/>
                        <a:t>Everyone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Extension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921275">
                <a:tc>
                  <a:txBody>
                    <a:bodyPr/>
                    <a:lstStyle/>
                    <a:p>
                      <a:pPr marL="457200" indent="-457200">
                        <a:buAutoNum type="alphaLcPeriod"/>
                      </a:pPr>
                      <a:r>
                        <a:rPr lang="en-GB" sz="2400" baseline="0" dirty="0"/>
                        <a:t>Difference between </a:t>
                      </a:r>
                    </a:p>
                    <a:p>
                      <a:pPr marL="0" indent="0">
                        <a:buNone/>
                      </a:pPr>
                      <a:r>
                        <a:rPr lang="en-GB" sz="2400" baseline="0" dirty="0" smtClean="0"/>
                        <a:t>38 </a:t>
                      </a:r>
                      <a:r>
                        <a:rPr lang="en-GB" sz="2400" baseline="0" dirty="0"/>
                        <a:t>and </a:t>
                      </a:r>
                      <a:r>
                        <a:rPr lang="en-GB" sz="2400" baseline="0" dirty="0" smtClean="0"/>
                        <a:t>44</a:t>
                      </a:r>
                    </a:p>
                    <a:p>
                      <a:pPr marL="0" indent="0">
                        <a:buNone/>
                      </a:pPr>
                      <a:r>
                        <a:rPr lang="en-GB" sz="2400" baseline="0" dirty="0" smtClean="0"/>
                        <a:t>99  </a:t>
                      </a:r>
                      <a:r>
                        <a:rPr lang="en-GB" sz="2400" baseline="0" dirty="0"/>
                        <a:t>and </a:t>
                      </a:r>
                      <a:r>
                        <a:rPr lang="en-GB" sz="2400" baseline="0" dirty="0" smtClean="0"/>
                        <a:t>107</a:t>
                      </a:r>
                      <a:endParaRPr lang="en-GB" sz="2400" baseline="0" dirty="0"/>
                    </a:p>
                    <a:p>
                      <a:pPr marL="0" indent="0">
                        <a:buNone/>
                      </a:pPr>
                      <a:endParaRPr lang="en-GB" sz="2400" baseline="0" dirty="0"/>
                    </a:p>
                    <a:p>
                      <a:pPr marL="0" indent="0">
                        <a:buNone/>
                      </a:pPr>
                      <a:r>
                        <a:rPr lang="en-GB" sz="2400" baseline="0" dirty="0"/>
                        <a:t>b. 100 minus </a:t>
                      </a:r>
                      <a:r>
                        <a:rPr lang="en-GB" sz="2400" baseline="0" dirty="0" smtClean="0"/>
                        <a:t>75</a:t>
                      </a:r>
                      <a:endParaRPr lang="en-GB" sz="2400" baseline="0" dirty="0"/>
                    </a:p>
                    <a:p>
                      <a:pPr marL="0" indent="0">
                        <a:buNone/>
                      </a:pPr>
                      <a:endParaRPr lang="en-GB" sz="2400" dirty="0"/>
                    </a:p>
                    <a:p>
                      <a:pPr marL="0" indent="0">
                        <a:buNone/>
                      </a:pPr>
                      <a:r>
                        <a:rPr lang="en-GB" sz="2400" dirty="0"/>
                        <a:t>c. £</a:t>
                      </a:r>
                      <a:r>
                        <a:rPr lang="en-GB" sz="2400" dirty="0" smtClean="0"/>
                        <a:t>1.50</a:t>
                      </a:r>
                      <a:r>
                        <a:rPr lang="en-GB" sz="2400" baseline="0" dirty="0" smtClean="0"/>
                        <a:t> </a:t>
                      </a:r>
                      <a:r>
                        <a:rPr lang="en-GB" sz="2400" baseline="0" dirty="0"/>
                        <a:t>+ ___= £2.00</a:t>
                      </a:r>
                    </a:p>
                    <a:p>
                      <a:pPr marL="0" indent="0">
                        <a:buNone/>
                      </a:pPr>
                      <a:endParaRPr lang="en-GB" sz="2400" dirty="0"/>
                    </a:p>
                    <a:p>
                      <a:pPr marL="0" indent="0">
                        <a:buNone/>
                      </a:pPr>
                      <a:r>
                        <a:rPr lang="en-GB" sz="2400" baseline="0" dirty="0"/>
                        <a:t>d. Double </a:t>
                      </a:r>
                      <a:r>
                        <a:rPr lang="en-GB" sz="2400" baseline="0" dirty="0" smtClean="0"/>
                        <a:t>15 </a:t>
                      </a:r>
                      <a:r>
                        <a:rPr lang="en-GB" sz="2400" baseline="0" smtClean="0"/>
                        <a:t>add double 8</a:t>
                      </a:r>
                      <a:endParaRPr lang="en-GB" sz="2400" baseline="0" dirty="0"/>
                    </a:p>
                    <a:p>
                      <a:pPr marL="342900" indent="-342900">
                        <a:buAutoNum type="alphaLcPeriod" startAt="5"/>
                      </a:pPr>
                      <a:endParaRPr lang="en-GB" sz="2400" baseline="0" dirty="0"/>
                    </a:p>
                    <a:p>
                      <a:pPr marL="0" indent="0">
                        <a:buNone/>
                      </a:pPr>
                      <a:r>
                        <a:rPr lang="en-GB" sz="2400" baseline="0" dirty="0"/>
                        <a:t>e. Half of </a:t>
                      </a:r>
                      <a:r>
                        <a:rPr lang="en-GB" sz="2400" baseline="0" dirty="0" smtClean="0"/>
                        <a:t>£4.66</a:t>
                      </a:r>
                      <a:endParaRPr lang="en-GB" sz="2400" baseline="0" dirty="0"/>
                    </a:p>
                    <a:p>
                      <a:pPr marL="0" indent="0">
                        <a:buNone/>
                      </a:pPr>
                      <a:endParaRPr lang="en-GB" sz="2400" baseline="0" dirty="0"/>
                    </a:p>
                    <a:p>
                      <a:pPr marL="0" indent="0">
                        <a:buNone/>
                      </a:pPr>
                      <a:r>
                        <a:rPr lang="en-GB" sz="2400" baseline="0" dirty="0"/>
                        <a:t>f. </a:t>
                      </a:r>
                      <a:r>
                        <a:rPr lang="en-GB" sz="2400" baseline="0" dirty="0" smtClean="0"/>
                        <a:t>567p</a:t>
                      </a:r>
                      <a:r>
                        <a:rPr lang="en-GB" sz="2400" baseline="0" dirty="0"/>
                        <a:t>= £___.____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g. What number is </a:t>
                      </a:r>
                      <a:r>
                        <a:rPr lang="en-GB" sz="2400" dirty="0" smtClean="0"/>
                        <a:t>eighty</a:t>
                      </a:r>
                      <a:r>
                        <a:rPr lang="en-GB" sz="2400" baseline="0" dirty="0" smtClean="0"/>
                        <a:t> eight</a:t>
                      </a:r>
                      <a:r>
                        <a:rPr lang="en-GB" sz="2400" dirty="0" smtClean="0"/>
                        <a:t> </a:t>
                      </a:r>
                      <a:r>
                        <a:rPr lang="en-GB" sz="2400" dirty="0"/>
                        <a:t>more than </a:t>
                      </a:r>
                      <a:r>
                        <a:rPr lang="en-GB" sz="2400" dirty="0" smtClean="0"/>
                        <a:t>four </a:t>
                      </a:r>
                      <a:r>
                        <a:rPr lang="en-GB" sz="2400" dirty="0"/>
                        <a:t>hundred and fifty-eight?</a:t>
                      </a:r>
                    </a:p>
                    <a:p>
                      <a:endParaRPr lang="en-GB" sz="2400" baseline="0" dirty="0"/>
                    </a:p>
                    <a:p>
                      <a:r>
                        <a:rPr lang="en-GB" sz="2400" dirty="0"/>
                        <a:t>h. </a:t>
                      </a:r>
                      <a:r>
                        <a:rPr lang="en-GB" sz="2400" dirty="0" smtClean="0"/>
                        <a:t>6</a:t>
                      </a:r>
                      <a:r>
                        <a:rPr lang="en-GB" sz="2400" baseline="0" dirty="0" smtClean="0"/>
                        <a:t> </a:t>
                      </a:r>
                      <a:r>
                        <a:rPr lang="en-GB" sz="2400" baseline="0" dirty="0"/>
                        <a:t>squared +___=100</a:t>
                      </a:r>
                    </a:p>
                    <a:p>
                      <a:endParaRPr lang="en-GB" sz="2400" baseline="0" dirty="0"/>
                    </a:p>
                    <a:p>
                      <a:pPr marL="514350" indent="-514350">
                        <a:buAutoNum type="romanLcPeriod"/>
                      </a:pPr>
                      <a:r>
                        <a:rPr lang="en-GB" sz="2400" dirty="0" smtClean="0"/>
                        <a:t>An</a:t>
                      </a:r>
                      <a:r>
                        <a:rPr lang="en-GB" sz="2400" baseline="0" dirty="0" smtClean="0"/>
                        <a:t> apple</a:t>
                      </a:r>
                      <a:r>
                        <a:rPr lang="en-GB" sz="2400" dirty="0" smtClean="0"/>
                        <a:t> </a:t>
                      </a:r>
                      <a:r>
                        <a:rPr lang="en-GB" sz="2400" dirty="0"/>
                        <a:t>costs </a:t>
                      </a:r>
                      <a:r>
                        <a:rPr lang="en-GB" sz="2400" dirty="0" smtClean="0"/>
                        <a:t>8p</a:t>
                      </a:r>
                      <a:r>
                        <a:rPr lang="en-GB" sz="2400" dirty="0"/>
                        <a:t>. How much would </a:t>
                      </a:r>
                      <a:r>
                        <a:rPr lang="en-GB" sz="2400" dirty="0" smtClean="0"/>
                        <a:t>2 bags</a:t>
                      </a:r>
                      <a:r>
                        <a:rPr lang="en-GB" sz="2400" baseline="0" dirty="0" smtClean="0"/>
                        <a:t> of 6 apples cost?</a:t>
                      </a:r>
                      <a:r>
                        <a:rPr lang="en-GB" sz="2400" dirty="0" smtClean="0"/>
                        <a:t>? </a:t>
                      </a:r>
                      <a:endParaRPr lang="en-GB" sz="2400" dirty="0"/>
                    </a:p>
                    <a:p>
                      <a:pPr marL="514350" indent="-514350">
                        <a:buAutoNum type="romanLcPeriod"/>
                      </a:pPr>
                      <a:endParaRPr lang="en-GB" sz="2400" baseline="0" dirty="0"/>
                    </a:p>
                    <a:p>
                      <a:pPr marL="0" indent="0">
                        <a:buNone/>
                      </a:pPr>
                      <a:r>
                        <a:rPr lang="en-GB" sz="2400" baseline="0" dirty="0"/>
                        <a:t>j.  50% sale. How much is </a:t>
                      </a:r>
                      <a:r>
                        <a:rPr lang="en-GB" sz="2400" baseline="0" dirty="0" smtClean="0"/>
                        <a:t>a water pistol which cost £6.38 pre-sale?</a:t>
                      </a:r>
                      <a:endParaRPr lang="en-GB" sz="2400" baseline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58736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Monday afternoon fluency</a:t>
            </a:r>
          </a:p>
        </p:txBody>
      </p:sp>
      <p:pic>
        <p:nvPicPr>
          <p:cNvPr id="1028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345" y="2708920"/>
            <a:ext cx="8582045" cy="16561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784485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Tuesday afternoon fluency</a:t>
            </a:r>
          </a:p>
        </p:txBody>
      </p:sp>
      <p:pic>
        <p:nvPicPr>
          <p:cNvPr id="2052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36912"/>
            <a:ext cx="8495598" cy="1811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037038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Wednesday afternoon fluency</a:t>
            </a:r>
          </a:p>
        </p:txBody>
      </p:sp>
      <p:pic>
        <p:nvPicPr>
          <p:cNvPr id="3076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492896"/>
            <a:ext cx="8405677" cy="18259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81128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Thursday afternoon fluency</a:t>
            </a:r>
          </a:p>
        </p:txBody>
      </p:sp>
      <p:pic>
        <p:nvPicPr>
          <p:cNvPr id="4100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636912"/>
            <a:ext cx="8876120" cy="1997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727883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Friday afternoon Fluency</a:t>
            </a:r>
          </a:p>
        </p:txBody>
      </p:sp>
      <p:pic>
        <p:nvPicPr>
          <p:cNvPr id="5124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564904"/>
            <a:ext cx="8857869" cy="1880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7348116"/>
      </p:ext>
    </p:extLst>
  </p:cSld>
  <p:clrMapOvr>
    <a:masterClrMapping/>
  </p:clrMapOvr>
</p:sld>
</file>

<file path=ppt/theme/theme1.xml><?xml version="1.0" encoding="utf-8"?>
<a:theme xmlns:a="http://schemas.openxmlformats.org/drawingml/2006/main" name="Spring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TM02455596[[fn=Spring]]</Template>
  <TotalTime>27978</TotalTime>
  <Words>302</Words>
  <Application>Microsoft Office PowerPoint</Application>
  <PresentationFormat>On-screen Show (4:3)</PresentationFormat>
  <Paragraphs>95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Spring</vt:lpstr>
      <vt:lpstr>09.05.22 Fluency Fact of the day: 4 x 4=</vt:lpstr>
      <vt:lpstr>10.05.22 Fluency Fact of the day: 3 x 8=</vt:lpstr>
      <vt:lpstr>11.05.22 Fluency Fact of the day: 6 x 4=</vt:lpstr>
      <vt:lpstr>12.05.22 Fluency Fact of the day: 4 x 7=</vt:lpstr>
      <vt:lpstr>Monday afternoon fluency</vt:lpstr>
      <vt:lpstr>Tuesday afternoon fluency</vt:lpstr>
      <vt:lpstr>Wednesday afternoon fluency</vt:lpstr>
      <vt:lpstr>Thursday afternoon fluency</vt:lpstr>
      <vt:lpstr>Friday afternoon Fluency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Fluency</dc:title>
  <dc:creator>Gemma Hill</dc:creator>
  <cp:lastModifiedBy>Gemma Hill</cp:lastModifiedBy>
  <cp:revision>87</cp:revision>
  <dcterms:created xsi:type="dcterms:W3CDTF">2021-03-05T17:51:55Z</dcterms:created>
  <dcterms:modified xsi:type="dcterms:W3CDTF">2022-05-07T17:14:48Z</dcterms:modified>
</cp:coreProperties>
</file>